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5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E068EE-95B6-4E69-BFE1-F0715E322805}" type="datetimeFigureOut">
              <a:rPr lang="ru-RU" smtClean="0"/>
              <a:t>16.04.2018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9FE231-3716-4556-B4C2-6DF9B228AA08}"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D9FE231-3716-4556-B4C2-6DF9B228AA08}" type="slidenum">
              <a:rPr lang="ru-RU" smtClean="0"/>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16.04.2018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332656"/>
            <a:ext cx="7772400" cy="1470025"/>
          </a:xfrm>
        </p:spPr>
        <p:txBody>
          <a:bodyPr/>
          <a:lstStyle/>
          <a:p>
            <a:r>
              <a:rPr lang="ru-RU" b="1" i="1" dirty="0" smtClean="0"/>
              <a:t>Инклюзивное </a:t>
            </a:r>
            <a:r>
              <a:rPr lang="ru-RU" b="1" i="1" dirty="0" smtClean="0"/>
              <a:t>образование</a:t>
            </a:r>
            <a:endParaRPr lang="ru-RU" dirty="0"/>
          </a:p>
        </p:txBody>
      </p:sp>
      <p:sp>
        <p:nvSpPr>
          <p:cNvPr id="3" name="Подзаголовок 2"/>
          <p:cNvSpPr>
            <a:spLocks noGrp="1"/>
          </p:cNvSpPr>
          <p:nvPr>
            <p:ph type="subTitle" idx="1"/>
          </p:nvPr>
        </p:nvSpPr>
        <p:spPr>
          <a:xfrm>
            <a:off x="1331640" y="1700808"/>
            <a:ext cx="6400800" cy="4536504"/>
          </a:xfrm>
        </p:spPr>
        <p:txBody>
          <a:bodyPr>
            <a:normAutofit fontScale="62500" lnSpcReduction="20000"/>
          </a:bodyPr>
          <a:lstStyle/>
          <a:p>
            <a:r>
              <a:rPr lang="ru-RU" dirty="0" smtClean="0"/>
              <a:t>«Инклюзивное» или «включающее образование» - термин, используемый для описания процесса обучения детей с особыми потребностями (дети этнических и языковых меньшинств; населения, проживающего в сельской местности; дети из семей с малым достатком, семей мигрантов, беженцев; дети с ограниченными возможностями в развитии, в том числе дети-инвалиды и др. уязвимые слои общества) в общеобразовательных (массовых) школах.</a:t>
            </a:r>
          </a:p>
          <a:p>
            <a:r>
              <a:rPr lang="ru-RU" dirty="0" smtClean="0"/>
              <a:t>В основу инклюзивного образования положена идеология, которая исключает любую дискриминацию детей, предполагающая создание специальных условий для детей, имеющих особые образовательные потребности. Инклюзивное образование рассматривается как ступень к построению инклюзивного общества.</a:t>
            </a: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Рекомендации</a:t>
            </a:r>
            <a:endParaRPr lang="ru-RU" dirty="0"/>
          </a:p>
        </p:txBody>
      </p:sp>
      <p:sp>
        <p:nvSpPr>
          <p:cNvPr id="3" name="Содержимое 2"/>
          <p:cNvSpPr>
            <a:spLocks noGrp="1"/>
          </p:cNvSpPr>
          <p:nvPr>
            <p:ph idx="1"/>
          </p:nvPr>
        </p:nvSpPr>
        <p:spPr/>
        <p:txBody>
          <a:bodyPr>
            <a:normAutofit fontScale="55000" lnSpcReduction="20000"/>
          </a:bodyPr>
          <a:lstStyle/>
          <a:p>
            <a:r>
              <a:rPr lang="ru-RU" b="1" dirty="0" smtClean="0"/>
              <a:t>Дети с речевыми нарушениями</a:t>
            </a:r>
            <a:endParaRPr lang="ru-RU" dirty="0" smtClean="0"/>
          </a:p>
          <a:p>
            <a:r>
              <a:rPr lang="ru-RU" dirty="0" smtClean="0"/>
              <a:t>Трудности в речи могут быть самыми разными — слабый голос, затрудненная речь и другие проявления. Главное, будьте терпеливы, разговаривая с ребенком, имеющим такие проблемы.</a:t>
            </a:r>
          </a:p>
          <a:p>
            <a:r>
              <a:rPr lang="ru-RU" dirty="0" smtClean="0"/>
              <a:t>Не игнорируйте ребенка, которому трудно говорить. Не пытайтесь ускорить разговор. Не перебивайте ребенка.</a:t>
            </a:r>
          </a:p>
          <a:p>
            <a:r>
              <a:rPr lang="ru-RU" dirty="0" smtClean="0"/>
              <a:t>Смотрите в лицо собеседнику, поддерживайте визуальный контакт.</a:t>
            </a:r>
          </a:p>
          <a:p>
            <a:r>
              <a:rPr lang="ru-RU" dirty="0" smtClean="0"/>
              <a:t>Старайтесь задавать такие вопросы, которые требуют коротких ответов или кивка. Не притворяйтесь, если не поняли, что Вам сказали. Повторите то, как Вы поняли, и реакция ребенка Вам поможет.</a:t>
            </a:r>
          </a:p>
          <a:p>
            <a:r>
              <a:rPr lang="ru-RU" dirty="0" smtClean="0"/>
              <a:t>Не стесняйтесь переспросить то, что не поняли. Если Вам снова не удалось понять, попросите произнести слово в более медленном темпе, возможно, по буквам.</a:t>
            </a:r>
          </a:p>
          <a:p>
            <a:r>
              <a:rPr lang="ru-RU" dirty="0" smtClean="0"/>
              <a:t>Не забывайте, что ребенку с нарушенной речью тоже нужно высказаться. Не перебивайте его и не подавляйте. Не торопите говорящего.</a:t>
            </a:r>
          </a:p>
          <a:p>
            <a:r>
              <a:rPr lang="ru-RU" dirty="0" smtClean="0"/>
              <a:t/>
            </a:r>
            <a:br>
              <a:rPr lang="ru-RU" dirty="0" smtClean="0"/>
            </a:b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Дети с ЗПР</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Учителю необходимо:</a:t>
            </a:r>
          </a:p>
          <a:p>
            <a:r>
              <a:rPr lang="ru-RU" dirty="0" smtClean="0"/>
              <a:t>● следить за успеваемостью обучающихся: после каждой части нового учебного материала проверять, понял ли его ребенок;</a:t>
            </a:r>
          </a:p>
          <a:p>
            <a:r>
              <a:rPr lang="ru-RU" dirty="0" smtClean="0"/>
              <a:t>● посадить ребенка на первую парту, как можно ближе к учителю, так как контакт глаз усиливает внимание;</a:t>
            </a:r>
          </a:p>
          <a:p>
            <a:r>
              <a:rPr lang="ru-RU" dirty="0" smtClean="0"/>
              <a:t>● поддерживать детей, развивать в них положительную самооценку, корректно делая замечание;</a:t>
            </a:r>
          </a:p>
          <a:p>
            <a:r>
              <a:rPr lang="ru-RU" dirty="0" smtClean="0"/>
              <a:t>● разрешать обучающимся при выполнении упражнений записывать различные шаги;</a:t>
            </a:r>
          </a:p>
          <a:p>
            <a:r>
              <a:rPr lang="ru-RU" dirty="0" smtClean="0"/>
              <a:t>● требовать структурирования действий при делении и умножении чисел. Повторение таблицы умножения остается хорошим упражнением для слабых в счете обучающихся.</a:t>
            </a:r>
          </a:p>
          <a:p>
            <a:r>
              <a:rPr lang="ru-RU" dirty="0" smtClean="0"/>
              <a:t>Некоторые дети с недоразвитием интеллектуальной сферы стремятся угодить собеседнику и говорить то, что, как им кажется, от них хотят услышать или сообщают формальную информацию, не понимая ее смысла. Поэтому, чтобы добиться достоверной информации, задавайте вопросы на интересующую вас тему несколько раз, несколько перефразируя их.</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Плюсы и риски ИО</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Плюсы инклюзивного образования в отношении детей с ограниченными возможностями в развитии заключаются в большей возможности адаптироваться в социуме, в котором предстоит жить (при условии, что этот социум принимает детей с ОВР такими, какие они есть, если это условие не выполняется, то ребенок получает психологическую травму). Совместное обучение с обычными детьми дает образец нормативного поведения и жизнедеятельности</a:t>
            </a:r>
            <a:r>
              <a:rPr lang="ru-RU" dirty="0" smtClean="0"/>
              <a:t>. </a:t>
            </a:r>
            <a:r>
              <a:rPr lang="ru-RU" dirty="0" smtClean="0"/>
              <a:t>Совместное обучение, общение с детьми с инвалидностью будет способствовать формированию толерантности, терпимости, правовых знаний у детей, не имеющих отклонений в развитии. Это несомненные плюсы инклюзии в отношении обычных учащихся.</a:t>
            </a:r>
          </a:p>
          <a:p>
            <a:r>
              <a:rPr lang="ru-RU" dirty="0" smtClean="0"/>
              <a:t>В качестве рисков следует назвать невозможность получить в условиях общего образования весь спектр психолого-педагогического сопровождения, в котором нуждается такой ребенок для того, чтобы успешно учиться</a:t>
            </a:r>
            <a:r>
              <a:rPr lang="ru-RU" dirty="0" smtClean="0"/>
              <a:t>.</a:t>
            </a:r>
            <a:r>
              <a:rPr lang="ru-RU" dirty="0" smtClean="0"/>
              <a:t>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Каковы принципы инклюзивного образования?</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Они определены в международных документах: </a:t>
            </a:r>
            <a:br>
              <a:rPr lang="ru-RU" dirty="0" smtClean="0"/>
            </a:br>
            <a:r>
              <a:rPr lang="ru-RU" dirty="0" smtClean="0"/>
              <a:t>- Все ученики равны в школьном коллективе; </a:t>
            </a:r>
            <a:br>
              <a:rPr lang="ru-RU" dirty="0" smtClean="0"/>
            </a:br>
            <a:r>
              <a:rPr lang="ru-RU" dirty="0" smtClean="0"/>
              <a:t>- Все ученики имеют равный доступ к процессу обучения в течение дня; </a:t>
            </a:r>
            <a:br>
              <a:rPr lang="ru-RU" dirty="0" smtClean="0"/>
            </a:br>
            <a:r>
              <a:rPr lang="ru-RU" dirty="0" smtClean="0"/>
              <a:t>- У всех учеников должны быть равные возможности для установления и развития важных социальных связей; </a:t>
            </a:r>
            <a:br>
              <a:rPr lang="ru-RU" dirty="0" smtClean="0"/>
            </a:br>
            <a:r>
              <a:rPr lang="ru-RU" dirty="0" smtClean="0"/>
              <a:t>- Планируется и проводится эффективное обучение; </a:t>
            </a:r>
            <a:br>
              <a:rPr lang="ru-RU" dirty="0" smtClean="0"/>
            </a:br>
            <a:r>
              <a:rPr lang="ru-RU" dirty="0" smtClean="0"/>
              <a:t>- Педагоги обучены стратегиям и процедурам, облегчающим процесс включения, т.е. социальную интеграцию среди сверстников; </a:t>
            </a:r>
            <a:br>
              <a:rPr lang="ru-RU" dirty="0" smtClean="0"/>
            </a:br>
            <a:r>
              <a:rPr lang="ru-RU" dirty="0" smtClean="0"/>
              <a:t>- Программа и процесс обучения учитывают потребности каждого ученика; </a:t>
            </a:r>
            <a:br>
              <a:rPr lang="ru-RU" dirty="0" smtClean="0"/>
            </a:br>
            <a:r>
              <a:rPr lang="ru-RU" dirty="0" smtClean="0"/>
              <a:t>- Семьи активно участвуют в жизни школы; </a:t>
            </a:r>
            <a:br>
              <a:rPr lang="ru-RU" dirty="0" smtClean="0"/>
            </a:br>
            <a:r>
              <a:rPr lang="ru-RU" dirty="0" smtClean="0"/>
              <a:t>- Весь коллектив школы настроен позитивно, все понимают свои обязанности.</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Нормативные документы</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1. Методические рекомендации по организации интегрированного (инклюзивного) образования детей с ограниченными возможностями в развитии. Письмо МОН РК от 16 марта 2009 г. </a:t>
            </a:r>
            <a:br>
              <a:rPr lang="ru-RU" dirty="0" smtClean="0"/>
            </a:br>
            <a:r>
              <a:rPr lang="ru-RU" dirty="0" smtClean="0"/>
              <a:t>2. Методические рекомендации по определению детей с аутизмом в организации образования. (Приказ МОН РК №4-02-4/1435от 28 мая 2010г.) </a:t>
            </a:r>
            <a:br>
              <a:rPr lang="ru-RU" dirty="0" smtClean="0"/>
            </a:br>
            <a:r>
              <a:rPr lang="ru-RU" dirty="0" smtClean="0"/>
              <a:t>3. Инструктивно-методическое письмо по определению детей после </a:t>
            </a:r>
            <a:r>
              <a:rPr lang="ru-RU" dirty="0" err="1" smtClean="0"/>
              <a:t>кохлеарной</a:t>
            </a:r>
            <a:r>
              <a:rPr lang="ru-RU" dirty="0" smtClean="0"/>
              <a:t> имплантации в организации образования. Письмо МОН РК от 2 июля 2009 г., №4-02-4/1228. </a:t>
            </a:r>
            <a:br>
              <a:rPr lang="ru-RU" dirty="0" smtClean="0"/>
            </a:br>
            <a:r>
              <a:rPr lang="ru-RU" dirty="0" smtClean="0"/>
              <a:t>4. Методические рекомендации психолого-педагогического сопровождения детей с ограниченными возможностями. Приказ МОН РК от 12 декабря 2011 года №524. </a:t>
            </a:r>
            <a:br>
              <a:rPr lang="ru-RU" dirty="0" smtClean="0"/>
            </a:br>
            <a:r>
              <a:rPr lang="ru-RU" dirty="0" smtClean="0"/>
              <a:t>5. Методические рекомендации по организации деятельности </a:t>
            </a:r>
            <a:r>
              <a:rPr lang="ru-RU" dirty="0" err="1" smtClean="0"/>
              <a:t>психолого-медико-педагогического</a:t>
            </a:r>
            <a:r>
              <a:rPr lang="ru-RU" dirty="0" smtClean="0"/>
              <a:t> консилиума в дошкольных, общеобразовательных и специальных (коррекционных) организациях об- </a:t>
            </a:r>
            <a:r>
              <a:rPr lang="ru-RU" dirty="0" err="1" smtClean="0"/>
              <a:t>разования</a:t>
            </a:r>
            <a:r>
              <a:rPr lang="ru-RU" dirty="0" smtClean="0"/>
              <a:t>.</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Особые образовательные потребности</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Больше всего особых образовательных потребностей у детей, имеющих отклонения в развитии. К таким потребностям относятся: </a:t>
            </a:r>
            <a:br>
              <a:rPr lang="ru-RU" dirty="0" smtClean="0"/>
            </a:br>
            <a:r>
              <a:rPr lang="ru-RU" dirty="0" smtClean="0"/>
              <a:t>- как можно более раннее выявление нарушения развития; </a:t>
            </a:r>
            <a:br>
              <a:rPr lang="ru-RU" dirty="0" smtClean="0"/>
            </a:br>
            <a:r>
              <a:rPr lang="ru-RU" dirty="0" smtClean="0"/>
              <a:t>- организация психолого-педагогической помощи ребенку сразу же после выявления проблем раз- вития; </a:t>
            </a:r>
            <a:br>
              <a:rPr lang="ru-RU" dirty="0" smtClean="0"/>
            </a:br>
            <a:r>
              <a:rPr lang="ru-RU" dirty="0" smtClean="0"/>
              <a:t>-введение в содержание обучения ребенка специальных разделов, не имеющих места в учебном плане и программах образования обычно развивающихся сверстников; </a:t>
            </a:r>
            <a:br>
              <a:rPr lang="ru-RU" dirty="0" smtClean="0"/>
            </a:br>
            <a:r>
              <a:rPr lang="ru-RU" dirty="0" smtClean="0"/>
              <a:t>- использование специальных методов, приемов и средств обучения, обеспечивающих реализацию «обходных путей» обучения; </a:t>
            </a:r>
            <a:br>
              <a:rPr lang="ru-RU" dirty="0" smtClean="0"/>
            </a:br>
            <a:r>
              <a:rPr lang="ru-RU" dirty="0" smtClean="0"/>
              <a:t>- обеспечение специального </a:t>
            </a:r>
            <a:r>
              <a:rPr lang="ru-RU" dirty="0" err="1" smtClean="0"/>
              <a:t>медико-психолого</a:t>
            </a:r>
            <a:r>
              <a:rPr lang="ru-RU" dirty="0" smtClean="0"/>
              <a:t>- педагогического сопровождения школьников с ОВР, включенных в общеобразовательный процесс, командой специалистов (специальный педагог, логопед, психолог, социальный педагог, мед. работник); </a:t>
            </a:r>
            <a:br>
              <a:rPr lang="ru-RU" dirty="0" smtClean="0"/>
            </a:br>
            <a:r>
              <a:rPr lang="ru-RU" dirty="0" smtClean="0"/>
              <a:t>- регулярный контроль соответствия требований, предъявляемых к ученику, его познавательным возможностям и реальным учебным достижениям; </a:t>
            </a:r>
            <a:br>
              <a:rPr lang="ru-RU" dirty="0" smtClean="0"/>
            </a:br>
            <a:r>
              <a:rPr lang="ru-RU" dirty="0" smtClean="0"/>
              <a:t>- индивидуализация обучения в большей степе- ни, чем требуется для нормально развивающегося ребенка; </a:t>
            </a:r>
            <a:br>
              <a:rPr lang="ru-RU" dirty="0" smtClean="0"/>
            </a:br>
            <a:r>
              <a:rPr lang="ru-RU" dirty="0" smtClean="0"/>
              <a:t>- обеспечение особой пространственной и временной организации образовательной среды.</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 Какую роль должен играть </a:t>
            </a:r>
            <a:r>
              <a:rPr lang="ru-RU" sz="2800" dirty="0" err="1" smtClean="0"/>
              <a:t>психолого-медико</a:t>
            </a:r>
            <a:r>
              <a:rPr lang="ru-RU" sz="2800" dirty="0" smtClean="0"/>
              <a:t>- педагогический консилиум в школе?</a:t>
            </a:r>
            <a:endParaRPr lang="ru-RU" sz="2800" dirty="0"/>
          </a:p>
        </p:txBody>
      </p:sp>
      <p:sp>
        <p:nvSpPr>
          <p:cNvPr id="3" name="Содержимое 2"/>
          <p:cNvSpPr>
            <a:spLocks noGrp="1"/>
          </p:cNvSpPr>
          <p:nvPr>
            <p:ph idx="1"/>
          </p:nvPr>
        </p:nvSpPr>
        <p:spPr/>
        <p:txBody>
          <a:bodyPr/>
          <a:lstStyle/>
          <a:p>
            <a:r>
              <a:rPr lang="ru-RU" dirty="0" err="1" smtClean="0">
                <a:solidFill>
                  <a:srgbClr val="FF0000"/>
                </a:solidFill>
              </a:rPr>
              <a:t>Психолого-медико-педагогический</a:t>
            </a:r>
            <a:r>
              <a:rPr lang="ru-RU" dirty="0" smtClean="0">
                <a:solidFill>
                  <a:srgbClr val="FF0000"/>
                </a:solidFill>
              </a:rPr>
              <a:t> консилиум </a:t>
            </a:r>
            <a:r>
              <a:rPr lang="ru-RU" dirty="0" smtClean="0"/>
              <a:t>должен осуществлять мониторинг выполнения и эффективности коррекционных программ, при необходимости привлекать повторно специалистов для корректировки всех рекомендаций как для педагогов, так и для родителей. Он должен быть связующим звеном между ребенком, семьей и школой.</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Консилиум</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К</a:t>
            </a:r>
            <a:r>
              <a:rPr lang="ru-RU" dirty="0" smtClean="0"/>
              <a:t>онсилиум </a:t>
            </a:r>
            <a:r>
              <a:rPr lang="ru-RU" dirty="0" smtClean="0"/>
              <a:t>– это форма взаимодействия специалистов службы психолого-педагогического сопровождения школы, в которой обучаются дети с ОВР. В составе службы должны работать такие специалисты, как психолог (желательно специальный психолог), специальный педагог (дефектолог), логопед, социальный педагог, медицинская сестра.</a:t>
            </a:r>
          </a:p>
          <a:p>
            <a:r>
              <a:rPr lang="ru-RU" dirty="0" smtClean="0"/>
              <a:t>От того, насколько организационно и содержательно правильно выстроена работа школьного консилиума будет зависеть успешность обучения школьников с ОВР, поскольку проблемы этих детей один специалист решить не может. Нужен комплексный подход и командный характер работы специалистов. Немаловажным фактором является и научно-педагогическая культура общения членов консилиума.</a:t>
            </a:r>
          </a:p>
          <a:p>
            <a:r>
              <a:rPr lang="ru-RU" dirty="0" smtClean="0"/>
              <a:t>– </a:t>
            </a:r>
            <a:r>
              <a:rPr lang="ru-RU" dirty="0" smtClean="0"/>
              <a:t>это форма взаимодействия специалистов службы психолого-педагогического сопровождения школы, в которой обучаются дети с ОВР. В составе службы должны работать такие специалисты, как психолог (желательно специальный психолог), специальный педагог (дефектолог), логопед, социальный педагог, медицинская сестра.</a:t>
            </a:r>
          </a:p>
          <a:p>
            <a:r>
              <a:rPr lang="ru-RU" dirty="0" smtClean="0"/>
              <a:t>От того, насколько организационно и содержательно правильно выстроена работа школьного консилиума будет зависеть успешность обучения школьников с ОВР, поскольку проблемы этих детей один специалист решить не может. Нужен комплексный подход и командный характер работы специалистов. Немаловажным фактором является и научно-педагогическая культура общения членов консилиума.</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Учебный процесс и контроль</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Расписание занятий для ребенка – инвалида </a:t>
            </a:r>
            <a:r>
              <a:rPr lang="ru-RU" dirty="0" err="1" smtClean="0"/>
              <a:t>соответствовует</a:t>
            </a:r>
            <a:r>
              <a:rPr lang="ru-RU" dirty="0" smtClean="0"/>
              <a:t> общеобразовательным нормативно-правовым актам Республики Казахстан. Учитель, ведущий занятия с ребенком данной категории, занимается календарно-тематическим планированием, в рамках которого отдельно планируется работа с детьми с вышеуказанной категорией  в рамках общеобразовательного учебного процесса и варьируют время, затраченное на тех или иных учащихся в соответствии с их успеваемостью и способностями. При этом детям с отклонениями в развитии уделяется немного больше внимания, поскольку у них усвоение материала идёт немного медленнее. Снижается темп ведения урока, им даются только те задания, которые позволяют отработать какие-то базовые знания. Однако на общеобразовательный процесс, как и на успеваемость других детей это не влияет.</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dirty="0" smtClean="0"/>
              <a:t> Учителям начальных классов и учителям-предметникам,</a:t>
            </a:r>
            <a:br>
              <a:rPr lang="ru-RU" dirty="0" smtClean="0"/>
            </a:br>
            <a:r>
              <a:rPr lang="ru-RU" dirty="0" smtClean="0"/>
              <a:t>работающим в классах, где обучаются дети с ограниченными возможностями </a:t>
            </a:r>
            <a:r>
              <a:rPr lang="ru-RU" dirty="0" smtClean="0"/>
              <a:t>в развитии</a:t>
            </a:r>
            <a:r>
              <a:rPr lang="ru-RU" dirty="0" smtClean="0"/>
              <a:t>, необходимо адаптировать образовательные учебные программы под</a:t>
            </a:r>
            <a:br>
              <a:rPr lang="ru-RU" dirty="0" smtClean="0"/>
            </a:br>
            <a:r>
              <a:rPr lang="ru-RU" dirty="0" smtClean="0"/>
              <a:t>образовательные потребности учащегося в каждом случае индивидуально.</a:t>
            </a:r>
            <a:br>
              <a:rPr lang="ru-RU" dirty="0" smtClean="0"/>
            </a:br>
            <a:r>
              <a:rPr lang="ru-RU" dirty="0" smtClean="0"/>
              <a:t/>
            </a:r>
            <a:br>
              <a:rPr lang="ru-RU" dirty="0" smtClean="0"/>
            </a:br>
            <a:r>
              <a:rPr lang="ru-RU" dirty="0" smtClean="0"/>
              <a:t>Учитель </a:t>
            </a:r>
            <a:r>
              <a:rPr lang="ru-RU" dirty="0" smtClean="0"/>
              <a:t>класса (классный руководитель) обеспечивает учащимся </a:t>
            </a:r>
            <a:r>
              <a:rPr lang="ru-RU" dirty="0" smtClean="0"/>
              <a:t>с ограниченными </a:t>
            </a:r>
            <a:r>
              <a:rPr lang="ru-RU" dirty="0" smtClean="0"/>
              <a:t>возможностями в развитии специальную поддержку, </a:t>
            </a:r>
            <a:r>
              <a:rPr lang="ru-RU" dirty="0" smtClean="0"/>
              <a:t>в следующих </a:t>
            </a:r>
            <a:r>
              <a:rPr lang="ru-RU" dirty="0" smtClean="0"/>
              <a:t>направлениях: помощь учащимся в организации работы в рамках</a:t>
            </a:r>
            <a:br>
              <a:rPr lang="ru-RU" dirty="0" smtClean="0"/>
            </a:br>
            <a:r>
              <a:rPr lang="ru-RU" dirty="0" smtClean="0"/>
              <a:t>учебного процесса; формирование и развитие детского </a:t>
            </a:r>
            <a:r>
              <a:rPr lang="ru-RU" dirty="0" smtClean="0"/>
              <a:t>коллектива (формирование </a:t>
            </a:r>
            <a:r>
              <a:rPr lang="ru-RU" dirty="0" smtClean="0"/>
              <a:t>положительного отношения); сотрудничество с родителями.</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TotalTime>
  <Words>729</Words>
  <Application>Microsoft Office PowerPoint</Application>
  <PresentationFormat>Экран (4:3)</PresentationFormat>
  <Paragraphs>40</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Инклюзивное образование</vt:lpstr>
      <vt:lpstr>Плюсы и риски ИО</vt:lpstr>
      <vt:lpstr>Каковы принципы инклюзивного образования?</vt:lpstr>
      <vt:lpstr>Нормативные документы</vt:lpstr>
      <vt:lpstr>Особые образовательные потребности</vt:lpstr>
      <vt:lpstr> Какую роль должен играть психолого-медико- педагогический консилиум в школе?</vt:lpstr>
      <vt:lpstr>Консилиум</vt:lpstr>
      <vt:lpstr>Учебный процесс и контроль</vt:lpstr>
      <vt:lpstr>Слайд 9</vt:lpstr>
      <vt:lpstr>Рекомендации</vt:lpstr>
      <vt:lpstr>Дети с ЗПР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Инклюзивное образование</dc:title>
  <dc:creator>Admin</dc:creator>
  <cp:lastModifiedBy>Admin</cp:lastModifiedBy>
  <cp:revision>4</cp:revision>
  <dcterms:created xsi:type="dcterms:W3CDTF">2018-04-16T17:34:21Z</dcterms:created>
  <dcterms:modified xsi:type="dcterms:W3CDTF">2018-04-16T18:09:21Z</dcterms:modified>
</cp:coreProperties>
</file>