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B4B133-C0EB-4D49-B4AF-3B869C6A5E95}"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B4B133-C0EB-4D49-B4AF-3B869C6A5E95}"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B4B133-C0EB-4D49-B4AF-3B869C6A5E95}"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B4B133-C0EB-4D49-B4AF-3B869C6A5E95}"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B4B133-C0EB-4D49-B4AF-3B869C6A5E95}"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B4B133-C0EB-4D49-B4AF-3B869C6A5E95}" type="datetimeFigureOut">
              <a:rPr lang="ru-RU" smtClean="0"/>
              <a:t>24.10.2018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B4B133-C0EB-4D49-B4AF-3B869C6A5E95}" type="datetimeFigureOut">
              <a:rPr lang="ru-RU" smtClean="0"/>
              <a:t>24.10.2018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B4B133-C0EB-4D49-B4AF-3B869C6A5E95}" type="datetimeFigureOut">
              <a:rPr lang="ru-RU" smtClean="0"/>
              <a:t>24.10.2018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B4B133-C0EB-4D49-B4AF-3B869C6A5E95}" type="datetimeFigureOut">
              <a:rPr lang="ru-RU" smtClean="0"/>
              <a:t>24.10.2018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B4B133-C0EB-4D49-B4AF-3B869C6A5E95}" type="datetimeFigureOut">
              <a:rPr lang="ru-RU" smtClean="0"/>
              <a:t>24.10.2018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B4B133-C0EB-4D49-B4AF-3B869C6A5E95}" type="datetimeFigureOut">
              <a:rPr lang="ru-RU" smtClean="0"/>
              <a:t>24.10.2018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8F3422-FD64-4F4A-88BE-46DD2D45CD9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4B133-C0EB-4D49-B4AF-3B869C6A5E95}" type="datetimeFigureOut">
              <a:rPr lang="ru-RU" smtClean="0"/>
              <a:t>24.10.2018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F3422-FD64-4F4A-88BE-46DD2D45CD9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6"/>
            <a:ext cx="7772400" cy="5857916"/>
          </a:xfrm>
        </p:spPr>
        <p:txBody>
          <a:bodyPr>
            <a:noAutofit/>
          </a:bodyPr>
          <a:lstStyle/>
          <a:p>
            <a:pPr algn="l"/>
            <a:r>
              <a:rPr lang="kk-KZ" sz="2000" b="1" dirty="0" smtClean="0">
                <a:latin typeface="Times New Roman" pitchFamily="18" charset="0"/>
                <a:cs typeface="Times New Roman" pitchFamily="18" charset="0"/>
              </a:rPr>
              <a:t>                    Д.Дефоның “Робинзон Крузоның бір күні”</a:t>
            </a:r>
            <a:br>
              <a:rPr lang="kk-KZ" sz="2000" b="1" dirty="0" smtClean="0">
                <a:latin typeface="Times New Roman" pitchFamily="18" charset="0"/>
                <a:cs typeface="Times New Roman" pitchFamily="18" charset="0"/>
              </a:rPr>
            </a:br>
            <a:r>
              <a:rPr lang="kk-KZ" sz="2000" b="1" dirty="0" smtClean="0">
                <a:latin typeface="Times New Roman" pitchFamily="18" charset="0"/>
                <a:cs typeface="Times New Roman" pitchFamily="18" charset="0"/>
              </a:rPr>
              <a:t/>
            </a:r>
            <a:br>
              <a:rPr lang="kk-KZ" sz="2000" b="1" dirty="0" smtClean="0">
                <a:latin typeface="Times New Roman" pitchFamily="18" charset="0"/>
                <a:cs typeface="Times New Roman" pitchFamily="18" charset="0"/>
              </a:rPr>
            </a:br>
            <a:r>
              <a:rPr lang="kk-KZ" sz="2000" b="1" dirty="0">
                <a:latin typeface="Times New Roman" pitchFamily="18" charset="0"/>
                <a:cs typeface="Times New Roman" pitchFamily="18" charset="0"/>
              </a:rPr>
              <a:t/>
            </a:r>
            <a:br>
              <a:rPr lang="kk-KZ" sz="2000" b="1" dirty="0">
                <a:latin typeface="Times New Roman" pitchFamily="18" charset="0"/>
                <a:cs typeface="Times New Roman" pitchFamily="18" charset="0"/>
              </a:rPr>
            </a:br>
            <a:r>
              <a:rPr lang="kk-KZ" sz="1800" b="1" dirty="0" smtClean="0">
                <a:latin typeface="Times New Roman" pitchFamily="18" charset="0"/>
                <a:cs typeface="Times New Roman" pitchFamily="18" charset="0"/>
              </a:rPr>
              <a:t>    </a:t>
            </a:r>
            <a:r>
              <a:rPr lang="kk-KZ" sz="1800" dirty="0" smtClean="0">
                <a:latin typeface="Times New Roman" pitchFamily="18" charset="0"/>
                <a:cs typeface="Times New Roman" pitchFamily="18" charset="0"/>
              </a:rPr>
              <a:t>Робизон Крузон 18 жасында достарымен саяхатқа шығады. Сол кезде су тасқыны болып апатқа ұшырайды. </a:t>
            </a:r>
            <a:r>
              <a:rPr lang="kk-KZ" sz="1800" dirty="0" smtClean="0">
                <a:latin typeface="Times New Roman" pitchFamily="18" charset="0"/>
                <a:cs typeface="Times New Roman" pitchFamily="18" charset="0"/>
              </a:rPr>
              <a:t>Робизон Крузонның барлық достары суға кетеді. Ол өзі жалғыз тірі қалады. Оны құдай өзі құтқарама кемені толқын  теңіз жағасына әкеліп тастайды.</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t>
            </a:r>
            <a:r>
              <a:rPr lang="kk-KZ" sz="1800" dirty="0" smtClean="0">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Ол</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көзін ашса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айналасы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тып</a:t>
            </a:r>
            <a:r>
              <a:rPr lang="ru-RU" sz="1800" dirty="0" smtClean="0">
                <a:solidFill>
                  <a:schemeClr val="tx1"/>
                </a:solidFill>
                <a:latin typeface="Times New Roman" pitchFamily="18" charset="0"/>
                <a:cs typeface="Times New Roman" pitchFamily="18" charset="0"/>
              </a:rPr>
              <a:t> – </a:t>
            </a:r>
            <a:r>
              <a:rPr lang="ru-RU" sz="1800" dirty="0" err="1" smtClean="0">
                <a:solidFill>
                  <a:schemeClr val="tx1"/>
                </a:solidFill>
                <a:latin typeface="Times New Roman" pitchFamily="18" charset="0"/>
                <a:cs typeface="Times New Roman" pitchFamily="18" charset="0"/>
              </a:rPr>
              <a:t>тыныш</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екен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Айналасына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жүгіп достарын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іздейді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Жалғыз екенін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түсініп ойланып</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қалады.</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Даладан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жасылдау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жапырақтарды жинады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Қасында оның   кіп</a:t>
            </a:r>
            <a:r>
              <a:rPr lang="ru-RU" sz="1800" dirty="0" smtClean="0">
                <a:solidFill>
                  <a:schemeClr val="tx1"/>
                </a:solidFill>
                <a:latin typeface="Times New Roman" pitchFamily="18" charset="0"/>
                <a:cs typeface="Times New Roman" pitchFamily="18" charset="0"/>
              </a:rPr>
              <a:t> – </a:t>
            </a:r>
            <a:r>
              <a:rPr lang="ru-RU" sz="1800" dirty="0" err="1" smtClean="0">
                <a:solidFill>
                  <a:schemeClr val="tx1"/>
                </a:solidFill>
                <a:latin typeface="Times New Roman" pitchFamily="18" charset="0"/>
                <a:cs typeface="Times New Roman" pitchFamily="18" charset="0"/>
              </a:rPr>
              <a:t>кішкентай</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құсы болды</a:t>
            </a:r>
            <a:r>
              <a:rPr lang="ru-RU" sz="1800" dirty="0" smtClean="0">
                <a:solidFill>
                  <a:schemeClr val="tx1"/>
                </a:solidFill>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Ол</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жапырақтармен отты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жандырды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Ол</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үп </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үлкен </a:t>
            </a:r>
            <a:r>
              <a:rPr lang="ru-RU" sz="1800" dirty="0" err="1" smtClean="0">
                <a:latin typeface="Times New Roman" pitchFamily="18" charset="0"/>
                <a:cs typeface="Times New Roman" pitchFamily="18" charset="0"/>
              </a:rPr>
              <a:t>балықты ұстап</a:t>
            </a:r>
            <a:r>
              <a:rPr lang="ru-RU" sz="1800" dirty="0" err="1" smtClean="0">
                <a:solidFill>
                  <a:schemeClr val="tx1"/>
                </a:solidFill>
                <a:latin typeface="Times New Roman" pitchFamily="18" charset="0"/>
                <a:cs typeface="Times New Roman" pitchFamily="18" charset="0"/>
              </a:rPr>
              <a:t>  досымен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таңғы асты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ішіп</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алды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Сосын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ол</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қайыққа барып</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өзіне қажетті заттарды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тасый</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бастады</a:t>
            </a:r>
            <a:r>
              <a:rPr lang="ru-RU" sz="1800" dirty="0" smtClean="0">
                <a:solidFill>
                  <a:schemeClr val="tx1"/>
                </a:solidFill>
                <a:latin typeface="Times New Roman" pitchFamily="18" charset="0"/>
                <a:cs typeface="Times New Roman" pitchFamily="18" charset="0"/>
              </a:rPr>
              <a:t>. Осы </a:t>
            </a:r>
            <a:r>
              <a:rPr lang="ru-RU" sz="1800" dirty="0" err="1" smtClean="0">
                <a:solidFill>
                  <a:schemeClr val="tx1"/>
                </a:solidFill>
                <a:latin typeface="Times New Roman" pitchFamily="18" charset="0"/>
                <a:cs typeface="Times New Roman" pitchFamily="18" charset="0"/>
              </a:rPr>
              <a:t>жұмыспен кеш</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батып</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кетті</a:t>
            </a:r>
            <a:r>
              <a:rPr lang="ru-RU" sz="1800" dirty="0" smtClean="0">
                <a:solidFill>
                  <a:schemeClr val="tx1"/>
                </a:solidFill>
                <a:latin typeface="Times New Roman" pitchFamily="18" charset="0"/>
                <a:cs typeface="Times New Roman" pitchFamily="18" charset="0"/>
              </a:rPr>
              <a:t>. Робинзон Крузо </a:t>
            </a:r>
            <a:r>
              <a:rPr lang="ru-RU" sz="1800" dirty="0" err="1" smtClean="0">
                <a:solidFill>
                  <a:schemeClr val="tx1"/>
                </a:solidFill>
                <a:latin typeface="Times New Roman" pitchFamily="18" charset="0"/>
                <a:cs typeface="Times New Roman" pitchFamily="18" charset="0"/>
              </a:rPr>
              <a:t>ұйқыға кетті</a:t>
            </a:r>
            <a:r>
              <a:rPr lang="ru-RU" sz="1800" dirty="0" smtClean="0">
                <a:solidFill>
                  <a:schemeClr val="tx1"/>
                </a:solidFill>
                <a:latin typeface="Times New Roman" pitchFamily="18" charset="0"/>
                <a:cs typeface="Times New Roman" pitchFamily="18" charset="0"/>
              </a:rPr>
              <a:t>.</a:t>
            </a:r>
            <a:r>
              <a:rPr lang="kk-KZ" sz="1800" dirty="0" smtClean="0">
                <a:latin typeface="Times New Roman" pitchFamily="18" charset="0"/>
                <a:cs typeface="Times New Roman" pitchFamily="18" charset="0"/>
              </a:rPr>
              <a:t> </a:t>
            </a:r>
            <a:r>
              <a:rPr lang="kk-KZ" sz="2000" b="1" dirty="0" smtClean="0">
                <a:latin typeface="Times New Roman" pitchFamily="18" charset="0"/>
                <a:cs typeface="Times New Roman" pitchFamily="18" charset="0"/>
              </a:rPr>
              <a:t/>
            </a:r>
            <a:br>
              <a:rPr lang="kk-KZ" sz="2000" b="1" dirty="0" smtClean="0">
                <a:latin typeface="Times New Roman" pitchFamily="18" charset="0"/>
                <a:cs typeface="Times New Roman" pitchFamily="18" charset="0"/>
              </a:rPr>
            </a:br>
            <a:r>
              <a:rPr lang="kk-KZ" sz="2000" dirty="0">
                <a:latin typeface="Times New Roman" pitchFamily="18" charset="0"/>
                <a:cs typeface="Times New Roman" pitchFamily="18" charset="0"/>
              </a:rPr>
              <a:t/>
            </a:r>
            <a:br>
              <a:rPr lang="kk-KZ"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1026" name="Picture 2" descr="http://www.essaysx.com/wp-content/uploads/2016/12/robinson-crusoe-roman-540x330.jpg"/>
          <p:cNvPicPr>
            <a:picLocks noChangeAspect="1" noChangeArrowheads="1"/>
          </p:cNvPicPr>
          <p:nvPr/>
        </p:nvPicPr>
        <p:blipFill>
          <a:blip r:embed="rId2" cstate="print"/>
          <a:srcRect/>
          <a:stretch>
            <a:fillRect/>
          </a:stretch>
        </p:blipFill>
        <p:spPr bwMode="auto">
          <a:xfrm>
            <a:off x="5072066" y="5072074"/>
            <a:ext cx="2500330" cy="1500198"/>
          </a:xfrm>
          <a:prstGeom prst="rect">
            <a:avLst/>
          </a:prstGeom>
          <a:noFill/>
        </p:spPr>
      </p:pic>
      <p:pic>
        <p:nvPicPr>
          <p:cNvPr id="1030" name="Picture 6" descr="https://db4sgowjqfwig.cloudfront.net/campaigns/147358/assets/642338/The_Crest.jpg?1474238686"/>
          <p:cNvPicPr>
            <a:picLocks noChangeAspect="1" noChangeArrowheads="1"/>
          </p:cNvPicPr>
          <p:nvPr/>
        </p:nvPicPr>
        <p:blipFill>
          <a:blip r:embed="rId3" cstate="print"/>
          <a:srcRect/>
          <a:stretch>
            <a:fillRect/>
          </a:stretch>
        </p:blipFill>
        <p:spPr bwMode="auto">
          <a:xfrm>
            <a:off x="1000100" y="5072074"/>
            <a:ext cx="2857519" cy="15716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4" name="Picture 2" descr="https://ichef.bbci.co.uk/images/ic/1200x675/p01gk936.jpg"/>
          <p:cNvPicPr>
            <a:picLocks noChangeAspect="1" noChangeArrowheads="1"/>
          </p:cNvPicPr>
          <p:nvPr/>
        </p:nvPicPr>
        <p:blipFill>
          <a:blip r:embed="rId2" cstate="print"/>
          <a:srcRect/>
          <a:stretch>
            <a:fillRect/>
          </a:stretch>
        </p:blipFill>
        <p:spPr bwMode="auto">
          <a:xfrm>
            <a:off x="1142976" y="3714752"/>
            <a:ext cx="2667018" cy="2571768"/>
          </a:xfrm>
          <a:prstGeom prst="rect">
            <a:avLst/>
          </a:prstGeom>
          <a:noFill/>
        </p:spPr>
      </p:pic>
      <p:pic>
        <p:nvPicPr>
          <p:cNvPr id="5" name="Picture 4" descr="http://www.gusli.su/bloguploads/2015/12/Robinzon.jpg"/>
          <p:cNvPicPr>
            <a:picLocks noChangeAspect="1" noChangeArrowheads="1"/>
          </p:cNvPicPr>
          <p:nvPr/>
        </p:nvPicPr>
        <p:blipFill>
          <a:blip r:embed="rId3" cstate="print"/>
          <a:srcRect/>
          <a:stretch>
            <a:fillRect/>
          </a:stretch>
        </p:blipFill>
        <p:spPr bwMode="auto">
          <a:xfrm>
            <a:off x="1071538" y="500042"/>
            <a:ext cx="2643206" cy="2643206"/>
          </a:xfrm>
          <a:prstGeom prst="rect">
            <a:avLst/>
          </a:prstGeom>
          <a:noFill/>
        </p:spPr>
      </p:pic>
      <p:pic>
        <p:nvPicPr>
          <p:cNvPr id="4100" name="Picture 4" descr="http://si.wsj.net/public/resources/images/RV-AJ332_MASTER_G_20130111023925.jpg"/>
          <p:cNvPicPr>
            <a:picLocks noChangeAspect="1" noChangeArrowheads="1"/>
          </p:cNvPicPr>
          <p:nvPr/>
        </p:nvPicPr>
        <p:blipFill>
          <a:blip r:embed="rId4" cstate="print"/>
          <a:srcRect/>
          <a:stretch>
            <a:fillRect/>
          </a:stretch>
        </p:blipFill>
        <p:spPr bwMode="auto">
          <a:xfrm>
            <a:off x="4464553" y="428604"/>
            <a:ext cx="3393595" cy="2714644"/>
          </a:xfrm>
          <a:prstGeom prst="rect">
            <a:avLst/>
          </a:prstGeom>
          <a:noFill/>
        </p:spPr>
      </p:pic>
      <p:pic>
        <p:nvPicPr>
          <p:cNvPr id="4102" name="Picture 6" descr="https://ds04.infourok.ru/uploads/ex/0d50/000e2a97-7b96f534/img12.jpg"/>
          <p:cNvPicPr>
            <a:picLocks noChangeAspect="1" noChangeArrowheads="1"/>
          </p:cNvPicPr>
          <p:nvPr/>
        </p:nvPicPr>
        <p:blipFill>
          <a:blip r:embed="rId5" cstate="print"/>
          <a:srcRect/>
          <a:stretch>
            <a:fillRect/>
          </a:stretch>
        </p:blipFill>
        <p:spPr bwMode="auto">
          <a:xfrm>
            <a:off x="4500562" y="3643314"/>
            <a:ext cx="3429024" cy="264320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642910" y="274290"/>
            <a:ext cx="7500990" cy="4062651"/>
          </a:xfrm>
          <a:prstGeom prst="rect">
            <a:avLst/>
          </a:prstGeom>
        </p:spPr>
        <p:txBody>
          <a:bodyPr wrap="square">
            <a:spAutoFit/>
          </a:bodyPr>
          <a:lstStyle/>
          <a:p>
            <a:r>
              <a:rPr lang="kk-KZ" sz="2000" b="1" dirty="0" smtClean="0">
                <a:latin typeface="Times New Roman" pitchFamily="18" charset="0"/>
                <a:cs typeface="Times New Roman" pitchFamily="18" charset="0"/>
              </a:rPr>
              <a:t> Д.Дефоның “Робинзон Крузоның бір күні”</a:t>
            </a:r>
            <a:br>
              <a:rPr lang="kk-KZ" sz="2000" b="1" dirty="0" smtClean="0">
                <a:latin typeface="Times New Roman" pitchFamily="18" charset="0"/>
                <a:cs typeface="Times New Roman" pitchFamily="18" charset="0"/>
              </a:rPr>
            </a:br>
            <a:r>
              <a:rPr lang="kk-KZ" sz="2000" b="1" dirty="0" smtClean="0">
                <a:latin typeface="Times New Roman" pitchFamily="18" charset="0"/>
                <a:cs typeface="Times New Roman" pitchFamily="18" charset="0"/>
              </a:rPr>
              <a:t/>
            </a:r>
            <a:br>
              <a:rPr lang="kk-KZ" sz="2000" b="1" dirty="0" smtClean="0">
                <a:latin typeface="Times New Roman" pitchFamily="18" charset="0"/>
                <a:cs typeface="Times New Roman" pitchFamily="18" charset="0"/>
              </a:rPr>
            </a:br>
            <a:r>
              <a:rPr lang="kk-KZ" sz="2000" b="1" dirty="0" smtClean="0">
                <a:latin typeface="Times New Roman" pitchFamily="18" charset="0"/>
                <a:cs typeface="Times New Roman" pitchFamily="18" charset="0"/>
              </a:rPr>
              <a:t/>
            </a:r>
            <a:br>
              <a:rPr lang="kk-KZ" sz="2000" b="1" dirty="0" smtClean="0">
                <a:latin typeface="Times New Roman" pitchFamily="18" charset="0"/>
                <a:cs typeface="Times New Roman" pitchFamily="18" charset="0"/>
              </a:rPr>
            </a:br>
            <a:r>
              <a:rPr lang="kk-KZ" b="1" dirty="0">
                <a:latin typeface="Times New Roman" pitchFamily="18" charset="0"/>
                <a:cs typeface="Times New Roman" pitchFamily="18" charset="0"/>
              </a:rPr>
              <a:t>    </a:t>
            </a:r>
            <a:r>
              <a:rPr lang="kk-KZ" dirty="0">
                <a:latin typeface="Times New Roman" pitchFamily="18" charset="0"/>
                <a:cs typeface="Times New Roman" pitchFamily="18" charset="0"/>
              </a:rPr>
              <a:t>Робизон Крузон 18 жасында достарымен саяхатқа шығады. Сол кезде су тасқыны болып апатқа ұшырайды. Робизон Крузонның барлық достары суға кетеді. Ол өзі жалғыз тірі қалады. Оны құдай өзі құтқарама кемені толқын  теңіз жағасына әкеліп тастайды.</a:t>
            </a:r>
            <a:br>
              <a:rPr lang="kk-KZ" dirty="0">
                <a:latin typeface="Times New Roman" pitchFamily="18" charset="0"/>
                <a:cs typeface="Times New Roman" pitchFamily="18" charset="0"/>
              </a:rPr>
            </a:br>
            <a:r>
              <a:rPr lang="kk-KZ" dirty="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көзін ашса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айналасы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тып</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тыныш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екен</a:t>
            </a:r>
            <a:r>
              <a:rPr lang="ru-RU" smtClean="0">
                <a:latin typeface="Times New Roman" pitchFamily="18" charset="0"/>
                <a:cs typeface="Times New Roman" pitchFamily="18" charset="0"/>
              </a:rPr>
              <a:t>. Айналасына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жүгіп </a:t>
            </a:r>
            <a:r>
              <a:rPr lang="ru-RU" dirty="0" err="1">
                <a:latin typeface="Times New Roman" pitchFamily="18" charset="0"/>
                <a:cs typeface="Times New Roman" pitchFamily="18" charset="0"/>
              </a:rPr>
              <a:t>достарын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іздейді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Жалғыз екенін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түсініп ойланып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қалады.</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Даладан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жасылдау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жапырақтарды жинады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Қасында оның   кіп</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кішкентай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құсы болды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жапырақтармен отты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жандырды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үп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үлкен балықты ұстап  досымен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таңғы асты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қайыққа барып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өзіне қажетті заттарды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тасый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бастады</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жұмыспен кеш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батып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кетті</a:t>
            </a:r>
            <a:r>
              <a:rPr lang="ru-RU" dirty="0">
                <a:latin typeface="Times New Roman" pitchFamily="18" charset="0"/>
                <a:cs typeface="Times New Roman" pitchFamily="18" charset="0"/>
              </a:rPr>
              <a:t>. Робинзон Крузо </a:t>
            </a:r>
            <a:r>
              <a:rPr lang="ru-RU" dirty="0" err="1">
                <a:latin typeface="Times New Roman" pitchFamily="18" charset="0"/>
                <a:cs typeface="Times New Roman" pitchFamily="18" charset="0"/>
              </a:rPr>
              <a:t>ұйқыға кетті</a:t>
            </a:r>
            <a:r>
              <a:rPr lang="ru-RU" dirty="0">
                <a:latin typeface="Times New Roman" pitchFamily="18" charset="0"/>
                <a:cs typeface="Times New Roman" pitchFamily="18" charset="0"/>
              </a:rPr>
              <a:t>.</a:t>
            </a:r>
            <a:r>
              <a:rPr lang="kk-KZ" dirty="0">
                <a:latin typeface="Times New Roman" pitchFamily="18" charset="0"/>
                <a:cs typeface="Times New Roman" pitchFamily="18" charset="0"/>
              </a:rPr>
              <a:t> </a:t>
            </a:r>
            <a:endParaRPr lang="ru-RU" dirty="0"/>
          </a:p>
        </p:txBody>
      </p:sp>
      <p:pic>
        <p:nvPicPr>
          <p:cNvPr id="3" name="Рисунок 2" descr="http://mypresentation.ru/documents_2/a3b3590e28100a34c0b6528fcddbebd2/img4.jpg"/>
          <p:cNvPicPr/>
          <p:nvPr/>
        </p:nvPicPr>
        <p:blipFill>
          <a:blip r:embed="rId2" cstate="print"/>
          <a:srcRect/>
          <a:stretch>
            <a:fillRect/>
          </a:stretch>
        </p:blipFill>
        <p:spPr bwMode="auto">
          <a:xfrm>
            <a:off x="1142976" y="4643446"/>
            <a:ext cx="2970212" cy="1584841"/>
          </a:xfrm>
          <a:prstGeom prst="rect">
            <a:avLst/>
          </a:prstGeom>
          <a:noFill/>
          <a:ln w="9525">
            <a:noFill/>
            <a:miter lim="800000"/>
            <a:headEnd/>
            <a:tailEnd/>
          </a:ln>
        </p:spPr>
      </p:pic>
      <p:pic>
        <p:nvPicPr>
          <p:cNvPr id="4" name="Рисунок 3" descr="http://www.cinemarconi.it/files/gallery/Robinson-crusoe-17.jpg"/>
          <p:cNvPicPr/>
          <p:nvPr/>
        </p:nvPicPr>
        <p:blipFill>
          <a:blip r:embed="rId3" cstate="print"/>
          <a:srcRect/>
          <a:stretch>
            <a:fillRect/>
          </a:stretch>
        </p:blipFill>
        <p:spPr bwMode="auto">
          <a:xfrm>
            <a:off x="4857752" y="4643446"/>
            <a:ext cx="2898774"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 name="Рисунок 1" descr="http://murzilka.by/3398-thickbox_default/robinzon-kruzo.jpg"/>
          <p:cNvPicPr/>
          <p:nvPr/>
        </p:nvPicPr>
        <p:blipFill>
          <a:blip r:embed="rId2" cstate="print"/>
          <a:srcRect/>
          <a:stretch>
            <a:fillRect/>
          </a:stretch>
        </p:blipFill>
        <p:spPr bwMode="auto">
          <a:xfrm>
            <a:off x="4214810" y="785794"/>
            <a:ext cx="2970212" cy="2112957"/>
          </a:xfrm>
          <a:prstGeom prst="rect">
            <a:avLst/>
          </a:prstGeom>
          <a:noFill/>
          <a:ln w="9525">
            <a:noFill/>
            <a:miter lim="800000"/>
            <a:headEnd/>
            <a:tailEnd/>
          </a:ln>
        </p:spPr>
      </p:pic>
      <p:pic>
        <p:nvPicPr>
          <p:cNvPr id="3" name="Рисунок 2" descr="http://imagecache5d.allposters.com/watermarker/65-6509-H9T6100Z.jpg"/>
          <p:cNvPicPr/>
          <p:nvPr/>
        </p:nvPicPr>
        <p:blipFill>
          <a:blip r:embed="rId3" cstate="print"/>
          <a:srcRect/>
          <a:stretch>
            <a:fillRect/>
          </a:stretch>
        </p:blipFill>
        <p:spPr bwMode="auto">
          <a:xfrm>
            <a:off x="1000100" y="642918"/>
            <a:ext cx="2428892" cy="4500594"/>
          </a:xfrm>
          <a:prstGeom prst="rect">
            <a:avLst/>
          </a:prstGeom>
          <a:noFill/>
          <a:ln w="9525">
            <a:noFill/>
            <a:miter lim="800000"/>
            <a:headEnd/>
            <a:tailEnd/>
          </a:ln>
        </p:spPr>
      </p:pic>
      <p:pic>
        <p:nvPicPr>
          <p:cNvPr id="4" name="Рисунок 3" descr="https://fs00.infourok.ru/images/doc/307/306939/img12.jpg"/>
          <p:cNvPicPr/>
          <p:nvPr/>
        </p:nvPicPr>
        <p:blipFill>
          <a:blip r:embed="rId4" cstate="print"/>
          <a:srcRect/>
          <a:stretch>
            <a:fillRect/>
          </a:stretch>
        </p:blipFill>
        <p:spPr bwMode="auto">
          <a:xfrm>
            <a:off x="4214810" y="3143248"/>
            <a:ext cx="2928958" cy="200026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16</Words>
  <Application>Microsoft Office PowerPoint</Application>
  <PresentationFormat>Экран (4:3)</PresentationFormat>
  <Paragraphs>2</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                    Д.Дефоның “Робинзон Крузоның бір күні”       Робизон Крузон 18 жасында достарымен саяхатқа шығады. Сол кезде су тасқыны болып апатқа ұшырайды. Робизон Крузонның барлық достары суға кетеді. Ол өзі жалғыз тірі қалады. Оны құдай өзі құтқарама кемені толқын  теңіз жағасына әкеліп тастайды.     Ол көзін ашса айналасы тып – тыныш екен. Айналасына жүгіп достарын іздейді. Жалғыз екенін түсініп ойланып қалады.  Даладан жасылдау  жапырақтарды жинады. Қасында оның   кіп – кішкентай құсы болды.  Ол жапырақтармен отты жандырды. Ол үп - үлкен балықты ұстап  досымен таңғы асты ішіп алды.  Сосын ол қайыққа барып өзіне қажетті заттарды тасый бастады. Осы жұмыспен кеш батып кетті. Робинзон Крузо ұйқыға кетті.   </vt:lpstr>
      <vt:lpstr>Слайд 2</vt:lpstr>
      <vt:lpstr>Слайд 3</vt:lpstr>
      <vt:lpstr>Слайд 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Д.Дефоның “Робинзон Крузоның бір күні”</dc:title>
  <dc:creator>User</dc:creator>
  <cp:lastModifiedBy>User</cp:lastModifiedBy>
  <cp:revision>10</cp:revision>
  <dcterms:created xsi:type="dcterms:W3CDTF">2018-10-24T14:19:02Z</dcterms:created>
  <dcterms:modified xsi:type="dcterms:W3CDTF">2018-10-24T15:43:33Z</dcterms:modified>
</cp:coreProperties>
</file>