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60" r:id="rId4"/>
    <p:sldId id="261" r:id="rId5"/>
    <p:sldId id="262" r:id="rId6"/>
    <p:sldId id="263" r:id="rId7"/>
    <p:sldId id="264" r:id="rId8"/>
    <p:sldId id="265" r:id="rId9"/>
    <p:sldId id="25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99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22" autoAdjust="0"/>
    <p:restoredTop sz="94660"/>
  </p:normalViewPr>
  <p:slideViewPr>
    <p:cSldViewPr>
      <p:cViewPr varScale="1">
        <p:scale>
          <a:sx n="58" d="100"/>
          <a:sy n="58" d="100"/>
        </p:scale>
        <p:origin x="-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89776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2112941"/>
            <a:ext cx="5429288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AD232-F4C4-40B0-BAD0-3B2DDE64F3A5}" type="datetimeFigureOut">
              <a:rPr lang="en-US"/>
              <a:pPr>
                <a:defRPr/>
              </a:pPr>
              <a:t>1/1/2004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0A8B3-A274-4659-A7B1-385B2F038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28052-9A40-44F7-AB05-AAF4462E301C}" type="datetimeFigureOut">
              <a:rPr lang="en-US"/>
              <a:pPr>
                <a:defRPr/>
              </a:pPr>
              <a:t>1/1/2004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CFA1E-B612-4E0C-AF59-78E6313B3B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36D25-D3A5-43F2-A8FB-48CE7A4B3C0B}" type="datetimeFigureOut">
              <a:rPr lang="en-US"/>
              <a:pPr>
                <a:defRPr/>
              </a:pPr>
              <a:t>1/1/2004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890F0-C116-44E9-9B10-4B48FCDD8D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F7775-FB66-4AFC-A7E5-1D432798C4AF}" type="datetimeFigureOut">
              <a:rPr lang="en-US"/>
              <a:pPr>
                <a:defRPr/>
              </a:pPr>
              <a:t>1/1/2004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5833D-B5B0-4BC6-A71B-121B1091D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579AA-7A3D-49AC-B526-ED309FB4372C}" type="datetimeFigureOut">
              <a:rPr lang="en-US"/>
              <a:pPr>
                <a:defRPr/>
              </a:pPr>
              <a:t>1/1/2004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365FA-EBD7-40D5-85A6-ADAB096A2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64029-5EAF-489C-85BE-DC9999E125C6}" type="datetimeFigureOut">
              <a:rPr lang="en-US"/>
              <a:pPr>
                <a:defRPr/>
              </a:pPr>
              <a:t>1/1/2004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5E531-A04D-4959-B960-B15541959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8D463-AFA6-42B5-860C-9ACF1DBD7149}" type="datetimeFigureOut">
              <a:rPr lang="en-US"/>
              <a:pPr>
                <a:defRPr/>
              </a:pPr>
              <a:t>1/1/2004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9FF02-1BA2-408A-8F09-F1784704C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4AF71-6C05-4DA0-B813-1B2745891C36}" type="datetimeFigureOut">
              <a:rPr lang="en-US"/>
              <a:pPr>
                <a:defRPr/>
              </a:pPr>
              <a:t>1/1/2004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3C19D-E66C-47FD-BB93-9899EE037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5CD22-E15F-43FE-98BA-54E300AE123B}" type="datetimeFigureOut">
              <a:rPr lang="en-US"/>
              <a:pPr>
                <a:defRPr/>
              </a:pPr>
              <a:t>1/1/2004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FAE66-84AE-456A-967E-687A72634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8CB7F-9B59-4E6B-8093-21FFF9497136}" type="datetimeFigureOut">
              <a:rPr lang="en-US"/>
              <a:pPr>
                <a:defRPr/>
              </a:pPr>
              <a:t>1/1/2004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4BDDE-78AA-4FB4-B0CC-FFD90321D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BCC55-AC05-441E-A683-1B9BBBB51EA0}" type="datetimeFigureOut">
              <a:rPr lang="en-US"/>
              <a:pPr>
                <a:defRPr/>
              </a:pPr>
              <a:t>1/1/2004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79EB2-44C7-4768-AAC7-FBE4C671D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9FB242-625C-4EE7-A9BA-53EB5538DB2F}" type="datetimeFigureOut">
              <a:rPr lang="en-US"/>
              <a:pPr>
                <a:defRPr/>
              </a:pPr>
              <a:t>1/1/2004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F96DBE-DFB7-446F-9160-7E075EC75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imgres?imgurl=http://cveti.ucoz.ua/_ph/20/2/177387562.jpg&amp;imgrefurl=http://cveti.ucoz.ua/publ/110&amp;usg=__FT7uLlg0uZJWTUfcDJkFe_X-SoY=&amp;h=465&amp;w=441&amp;sz=58&amp;hl=ru&amp;start=36&amp;zoom=1&amp;um=1&amp;itbs=1&amp;tbnid=KL-GfGEXjTBD5M:&amp;tbnh=128&amp;tbnw=121&amp;prev=/images?q=%D0%BA%D0%B0%D1%80%D1%82%D0%B8%D0%BD%D0%BA%D0%B8+%D1%86%D0%B2%D0%B5%D1%82%D1%8B+%D0%B8%D0%BB%D0%B8+%D1%80%D0%B0%D1%81%D1%82%D0%B5%D0%BD%D0%B8%D1%8F&amp;start=20&amp;um=1&amp;hl=ru&amp;newwindow=1&amp;sa=N&amp;ndsp=20&amp;tbs=isch:1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88" y="2143125"/>
            <a:ext cx="8170862" cy="2286000"/>
          </a:xfrm>
        </p:spPr>
        <p:txBody>
          <a:bodyPr/>
          <a:lstStyle/>
          <a:p>
            <a:pPr eaLnBrk="1" hangingPunct="1"/>
            <a:r>
              <a:rPr lang="kk-KZ" b="1" smtClean="0">
                <a:solidFill>
                  <a:srgbClr val="FF0000"/>
                </a:solidFill>
                <a:latin typeface="Times New Roman" pitchFamily="18" charset="0"/>
              </a:rPr>
              <a:t>Ақпараттық модельді құру:Авторы:</a:t>
            </a:r>
            <a:br>
              <a:rPr lang="kk-KZ" b="1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kk-KZ" b="1" smtClean="0">
                <a:solidFill>
                  <a:srgbClr val="FF0000"/>
                </a:solidFill>
                <a:latin typeface="Times New Roman" pitchFamily="18" charset="0"/>
              </a:rPr>
              <a:t>Кирилл,Даниил,Платон</a:t>
            </a:r>
            <a:r>
              <a:rPr lang="kk-KZ" b="1" smtClean="0">
                <a:solidFill>
                  <a:srgbClr val="FF0000"/>
                </a:solidFill>
                <a:latin typeface="Times New Roman" pitchFamily="18" charset="0"/>
                <a:sym typeface="Wingdings" pitchFamily="2" charset="2"/>
              </a:rPr>
              <a:t>.</a:t>
            </a:r>
            <a:endParaRPr lang="ru-RU" b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3314" name="Picture 4" descr="14">
            <a:hlinkClick r:id="" action="ppaction://hlinkshowjump?jump=nextslide"/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235" t="7135" r="22319" b="16550"/>
          <a:stretch>
            <a:fillRect/>
          </a:stretch>
        </p:blipFill>
        <p:spPr bwMode="auto">
          <a:xfrm>
            <a:off x="7956550" y="5661025"/>
            <a:ext cx="10271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1" name="Picture 5" descr="13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476250"/>
            <a:ext cx="2376488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апля 3"/>
          <p:cNvSpPr/>
          <p:nvPr/>
        </p:nvSpPr>
        <p:spPr>
          <a:xfrm rot="21174124">
            <a:off x="882650" y="3533775"/>
            <a:ext cx="1792288" cy="1681163"/>
          </a:xfrm>
          <a:prstGeom prst="teardrop">
            <a:avLst>
              <a:gd name="adj" fmla="val 87052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Есеп</a:t>
            </a:r>
            <a:endParaRPr lang="ru-RU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Капля 5"/>
          <p:cNvSpPr/>
          <p:nvPr/>
        </p:nvSpPr>
        <p:spPr>
          <a:xfrm rot="3759662">
            <a:off x="165894" y="2105819"/>
            <a:ext cx="1662113" cy="1812925"/>
          </a:xfrm>
          <a:prstGeom prst="teardrop">
            <a:avLst>
              <a:gd name="adj" fmla="val 87052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Кесте</a:t>
            </a:r>
            <a:endParaRPr lang="ru-RU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Капля 6"/>
          <p:cNvSpPr/>
          <p:nvPr/>
        </p:nvSpPr>
        <p:spPr>
          <a:xfrm rot="8081051">
            <a:off x="1397596" y="1036563"/>
            <a:ext cx="1662903" cy="1812314"/>
          </a:xfrm>
          <a:prstGeom prst="teardrop">
            <a:avLst>
              <a:gd name="adj" fmla="val 87052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solidFill>
                  <a:srgbClr val="0000FF"/>
                </a:solidFill>
              </a:rPr>
              <a:t>Сипаттау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8" name="Капля 7"/>
          <p:cNvSpPr/>
          <p:nvPr/>
        </p:nvSpPr>
        <p:spPr>
          <a:xfrm rot="11819062">
            <a:off x="2851150" y="1808163"/>
            <a:ext cx="1792288" cy="1681162"/>
          </a:xfrm>
          <a:prstGeom prst="teardrop">
            <a:avLst>
              <a:gd name="adj" fmla="val 87052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Схема</a:t>
            </a:r>
            <a:endParaRPr lang="ru-RU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Капля 8"/>
          <p:cNvSpPr/>
          <p:nvPr/>
        </p:nvSpPr>
        <p:spPr>
          <a:xfrm rot="16200000">
            <a:off x="2647157" y="3282156"/>
            <a:ext cx="1662112" cy="1812925"/>
          </a:xfrm>
          <a:prstGeom prst="teardrop">
            <a:avLst>
              <a:gd name="adj" fmla="val 87052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Сызба</a:t>
            </a:r>
            <a:endParaRPr lang="ru-RU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606550" y="2446338"/>
            <a:ext cx="1514475" cy="1482725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Модельдің ұсыну формасы</a:t>
            </a:r>
            <a:endParaRPr lang="ru-RU" sz="1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Капля 15"/>
          <p:cNvSpPr/>
          <p:nvPr/>
        </p:nvSpPr>
        <p:spPr>
          <a:xfrm rot="21174124">
            <a:off x="5335588" y="3786188"/>
            <a:ext cx="1792287" cy="1681162"/>
          </a:xfrm>
          <a:prstGeom prst="teardrop">
            <a:avLst>
              <a:gd name="adj" fmla="val 87052"/>
            </a:avLst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Күн жүйесі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Капля 16"/>
          <p:cNvSpPr/>
          <p:nvPr/>
        </p:nvSpPr>
        <p:spPr>
          <a:xfrm rot="3759662">
            <a:off x="4648201" y="2359025"/>
            <a:ext cx="1663700" cy="1812925"/>
          </a:xfrm>
          <a:prstGeom prst="teardrop">
            <a:avLst>
              <a:gd name="adj" fmla="val 87052"/>
            </a:avLst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Формула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Капля 17"/>
          <p:cNvSpPr/>
          <p:nvPr/>
        </p:nvSpPr>
        <p:spPr>
          <a:xfrm rot="8081051">
            <a:off x="5892383" y="1289653"/>
            <a:ext cx="1662903" cy="1812314"/>
          </a:xfrm>
          <a:prstGeom prst="teardrop">
            <a:avLst>
              <a:gd name="adj" fmla="val 87052"/>
            </a:avLst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Прототип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Капля 18"/>
          <p:cNvSpPr/>
          <p:nvPr/>
        </p:nvSpPr>
        <p:spPr>
          <a:xfrm rot="11819062">
            <a:off x="7350125" y="2011363"/>
            <a:ext cx="1792288" cy="1681162"/>
          </a:xfrm>
          <a:prstGeom prst="teardrop">
            <a:avLst>
              <a:gd name="adj" fmla="val 87052"/>
            </a:avLst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Графтар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Капля 19"/>
          <p:cNvSpPr/>
          <p:nvPr/>
        </p:nvSpPr>
        <p:spPr>
          <a:xfrm rot="16200000">
            <a:off x="7129463" y="3535362"/>
            <a:ext cx="1663700" cy="1812925"/>
          </a:xfrm>
          <a:prstGeom prst="teardrop">
            <a:avLst>
              <a:gd name="adj" fmla="val 87052"/>
            </a:avLst>
          </a:prstGeom>
          <a:ln>
            <a:solidFill>
              <a:srgbClr val="00B0F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Сұлба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6200775" y="2660650"/>
            <a:ext cx="1514475" cy="1482725"/>
          </a:xfrm>
          <a:prstGeom prst="ellipse">
            <a:avLst/>
          </a:prstGeom>
          <a:ln>
            <a:solidFill>
              <a:srgbClr val="00B0F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Модельдің ұсыну формасы</a:t>
            </a:r>
            <a:endParaRPr lang="ru-RU" sz="1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9" name="Прямоугольник 21"/>
          <p:cNvSpPr>
            <a:spLocks noChangeArrowheads="1"/>
          </p:cNvSpPr>
          <p:nvPr/>
        </p:nvSpPr>
        <p:spPr bwMode="auto">
          <a:xfrm>
            <a:off x="1214438" y="0"/>
            <a:ext cx="69294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3200" b="1">
                <a:solidFill>
                  <a:srgbClr val="C00000"/>
                </a:solidFill>
                <a:latin typeface="Times New Roman" pitchFamily="18" charset="0"/>
              </a:rPr>
              <a:t>Модельдің ұсыну формалары </a:t>
            </a:r>
            <a:r>
              <a:rPr lang="kk-KZ" sz="2400" b="1">
                <a:solidFill>
                  <a:srgbClr val="0000FF"/>
                </a:solidFill>
                <a:latin typeface="Times New Roman" pitchFamily="18" charset="0"/>
              </a:rPr>
              <a:t/>
            </a:r>
            <a:br>
              <a:rPr lang="kk-KZ" sz="2400" b="1">
                <a:solidFill>
                  <a:srgbClr val="0000FF"/>
                </a:solidFill>
                <a:latin typeface="Times New Roman" pitchFamily="18" charset="0"/>
              </a:rPr>
            </a:br>
            <a:r>
              <a:rPr lang="kk-KZ" sz="1600" b="1">
                <a:solidFill>
                  <a:srgbClr val="0000FF"/>
                </a:solidFill>
                <a:latin typeface="Times New Roman" pitchFamily="18" charset="0"/>
              </a:rPr>
              <a:t>(дұрыс тапсаң гүлдің күлтесінің түсі өзгереді, қате болса ұшып кетеді!)</a:t>
            </a:r>
            <a:endParaRPr lang="ru-RU" sz="2400" b="1">
              <a:solidFill>
                <a:srgbClr val="0000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3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mph" presetSubtype="0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mph" presetSubtype="0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5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mph" presetSubtype="0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1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mph" presetSubtype="0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7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9" grpId="0" animBg="1"/>
      <p:bldP spid="16" grpId="0" animBg="1"/>
      <p:bldP spid="17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 descr="14">
            <a:hlinkClick r:id="" action="ppaction://hlinkshowjump?jump=nextslide"/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235" t="7135" r="22319" b="16550"/>
          <a:stretch>
            <a:fillRect/>
          </a:stretch>
        </p:blipFill>
        <p:spPr bwMode="auto">
          <a:xfrm>
            <a:off x="7956550" y="5661025"/>
            <a:ext cx="10271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428625" y="285750"/>
            <a:ext cx="8501063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kk-KZ" sz="2800">
                <a:solidFill>
                  <a:srgbClr val="C00000"/>
                </a:solidFill>
                <a:latin typeface="Calibri" pitchFamily="34" charset="0"/>
              </a:rPr>
              <a:t>Ақпараттық модель- </a:t>
            </a:r>
            <a:r>
              <a:rPr lang="kk-KZ" sz="2800">
                <a:latin typeface="Calibri" pitchFamily="34" charset="0"/>
              </a:rPr>
              <a:t>зерттеудегі объект туралы  қажетті  ақпараттың бәрін қамтитын шамалар жиынтығы.</a:t>
            </a:r>
          </a:p>
          <a:p>
            <a:pPr algn="just"/>
            <a:r>
              <a:rPr lang="kk-KZ" sz="2800">
                <a:latin typeface="Calibri" pitchFamily="34" charset="0"/>
              </a:rPr>
              <a:t>Ақпараттық моделді  қолмен ұстап, көзбен көре алмаймыз, себебі олар тек ақпараттардан ғана құралады.</a:t>
            </a:r>
          </a:p>
          <a:p>
            <a:pPr algn="just"/>
            <a:r>
              <a:rPr lang="kk-KZ" sz="2800">
                <a:latin typeface="Calibri" pitchFamily="34" charset="0"/>
              </a:rPr>
              <a:t>Мұндай модельдер қоршаған ортаны ақпараттық жағынан зерттеуге мүмкіндік береді. Модель  объектінің  қасиеттерін, белгілерін, күйін толық көрсететіндей болуы қажет. Объектіні  зерттеу үшін адам сол объект жөнінде  ақпарат жинақтайды. </a:t>
            </a:r>
            <a:endParaRPr lang="ru-RU" sz="4400"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 flipH="1">
            <a:off x="571500" y="714375"/>
            <a:ext cx="8001000" cy="4524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 eaLnBrk="0" hangingPunct="0"/>
            <a:r>
              <a:rPr lang="kk-KZ" sz="2400" b="1">
                <a:solidFill>
                  <a:srgbClr val="19194D"/>
                </a:solidFill>
                <a:latin typeface="Calibri" pitchFamily="34" charset="0"/>
                <a:cs typeface="Times New Roman" pitchFamily="18" charset="0"/>
              </a:rPr>
              <a:t>Кейбір  объектілерге  белгілі бір   қасиеттер тән болғандықтан ол көзге анық  көрініп тұрады. Мысалы </a:t>
            </a:r>
            <a:r>
              <a:rPr lang="kk-KZ" sz="2400" b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гүл түсінің сарылығымен</a:t>
            </a:r>
            <a:r>
              <a:rPr lang="kk-KZ" sz="2400" b="1">
                <a:solidFill>
                  <a:srgbClr val="19194D"/>
                </a:solidFill>
                <a:latin typeface="Calibri" pitchFamily="34" charset="0"/>
                <a:cs typeface="Times New Roman" pitchFamily="18" charset="0"/>
              </a:rPr>
              <a:t>, ал </a:t>
            </a:r>
            <a:r>
              <a:rPr lang="kk-KZ" sz="2400" b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найзағай жарқылдауымен</a:t>
            </a:r>
            <a:r>
              <a:rPr lang="kk-KZ" sz="2400" b="1">
                <a:solidFill>
                  <a:srgbClr val="19194D"/>
                </a:solidFill>
                <a:latin typeface="Calibri" pitchFamily="34" charset="0"/>
                <a:cs typeface="Times New Roman" pitchFamily="18" charset="0"/>
              </a:rPr>
              <a:t> ерекшеленеді. </a:t>
            </a:r>
          </a:p>
          <a:p>
            <a:pPr indent="449263" algn="just" eaLnBrk="0" hangingPunct="0"/>
            <a:r>
              <a:rPr lang="kk-KZ" sz="2400" b="1">
                <a:solidFill>
                  <a:srgbClr val="19194D"/>
                </a:solidFill>
                <a:latin typeface="Calibri" pitchFamily="34" charset="0"/>
                <a:cs typeface="Times New Roman" pitchFamily="18" charset="0"/>
              </a:rPr>
              <a:t>Осы  объектіге  не себепті  сол қасиеттердің  тән екенін  білу  үшін  объектіні  толық зерттеу қажеттілігі туады. </a:t>
            </a:r>
          </a:p>
          <a:p>
            <a:pPr indent="449263" algn="just" eaLnBrk="0" hangingPunct="0"/>
            <a:r>
              <a:rPr lang="kk-KZ" sz="2400" b="1">
                <a:solidFill>
                  <a:srgbClr val="19194D"/>
                </a:solidFill>
                <a:latin typeface="Calibri" pitchFamily="34" charset="0"/>
                <a:cs typeface="Times New Roman" pitchFamily="18" charset="0"/>
              </a:rPr>
              <a:t>Модель  құру кезінде  объектіге зерттеу мақсатында, зерттеу құралдары мен адамның білім дәрежесіне қарай әртүрлі  ақпарат жинақталады. </a:t>
            </a:r>
            <a:endParaRPr lang="kk-KZ" sz="2400" b="1">
              <a:solidFill>
                <a:srgbClr val="19194D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 descr="14">
            <a:hlinkClick r:id="" action="ppaction://hlinkshowjump?jump=nextslide"/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235" t="7135" r="22319" b="16550"/>
          <a:stretch>
            <a:fillRect/>
          </a:stretch>
        </p:blipFill>
        <p:spPr bwMode="auto">
          <a:xfrm>
            <a:off x="7956550" y="5661025"/>
            <a:ext cx="10271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428625" y="285750"/>
            <a:ext cx="8001000" cy="1384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kk-KZ" sz="2800" b="1">
                <a:solidFill>
                  <a:srgbClr val="19194D"/>
                </a:solidFill>
                <a:latin typeface="Times New Roman" pitchFamily="18" charset="0"/>
                <a:cs typeface="Times New Roman" pitchFamily="18" charset="0"/>
              </a:rPr>
              <a:t>Мысалы: өсіп тұрған гүл жөнінде  биология маманы, дәрігер және оқушының алатын мәліметтерін салыстырайық. </a:t>
            </a:r>
            <a:endParaRPr lang="ru-RU" sz="2800" b="1">
              <a:solidFill>
                <a:srgbClr val="1919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1" name="Picture 2" descr="http://t2.gstatic.com/images?q=tbn:KL-GfGEXjTBD5M:http://cveti.ucoz.ua/_ph/20/2/177387562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38" y="1785938"/>
            <a:ext cx="4143375" cy="480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 descr="14">
            <a:hlinkClick r:id="" action="ppaction://hlinkshowjump?jump=nextslide"/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235" t="7135" r="22319" b="16550"/>
          <a:stretch>
            <a:fillRect/>
          </a:stretch>
        </p:blipFill>
        <p:spPr bwMode="auto">
          <a:xfrm>
            <a:off x="7956550" y="5661025"/>
            <a:ext cx="10271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214313" y="428625"/>
            <a:ext cx="8429625" cy="4832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kk-KZ" sz="2800">
                <a:latin typeface="Times New Roman" pitchFamily="18" charset="0"/>
                <a:cs typeface="Times New Roman" pitchFamily="18" charset="0"/>
              </a:rPr>
              <a:t>Мысалы: өсіп тұрған гүл жөнінде  биология маманы, дәрігер және оқушының алатын мәліметтерін салыстырайық. 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kk-KZ" sz="2800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Биология маманы</a:t>
            </a:r>
            <a:r>
              <a:rPr lang="kk-KZ" sz="2800">
                <a:latin typeface="Times New Roman" pitchFamily="18" charset="0"/>
                <a:cs typeface="Times New Roman" pitchFamily="18" charset="0"/>
              </a:rPr>
              <a:t> гүлді өзі білетін гүлдермен салыстырып, тамырына, клеткалық құрамына, топырақта өсу ерекшеліктеріне көңіл бөледі.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kk-KZ" sz="2800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Дәрігер</a:t>
            </a:r>
            <a:r>
              <a:rPr lang="kk-KZ" sz="2800">
                <a:latin typeface="Times New Roman" pitchFamily="18" charset="0"/>
                <a:cs typeface="Times New Roman" pitchFamily="18" charset="0"/>
              </a:rPr>
              <a:t> өсімдіктің  химиялық құрамын анықтап, оның денсаулыққа пайдалы және зиянды жақтарын ашуға тырысады.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kk-KZ" sz="2800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Оқушы</a:t>
            </a:r>
            <a:r>
              <a:rPr lang="kk-KZ" sz="2800">
                <a:latin typeface="Times New Roman" pitchFamily="18" charset="0"/>
                <a:cs typeface="Times New Roman" pitchFamily="18" charset="0"/>
              </a:rPr>
              <a:t>  гүлдің  сыртқы көрінісіне , иісіне, үзілгеннен  қанша уақыт солмайтына  көңіл бөледі.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21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Company Logo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261184" y="5445125"/>
            <a:ext cx="5901617" cy="1223963"/>
            <a:chOff x="1633" y="3013"/>
            <a:chExt cx="2571" cy="53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74774" name="Freeform 22"/>
            <p:cNvSpPr>
              <a:spLocks/>
            </p:cNvSpPr>
            <p:nvPr/>
          </p:nvSpPr>
          <p:spPr bwMode="gray">
            <a:xfrm>
              <a:off x="3840" y="3013"/>
              <a:ext cx="364" cy="533"/>
            </a:xfrm>
            <a:custGeom>
              <a:avLst/>
              <a:gdLst/>
              <a:ahLst/>
              <a:cxnLst>
                <a:cxn ang="0">
                  <a:pos x="308" y="122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2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pFill/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74775" name="Freeform 23"/>
            <p:cNvSpPr>
              <a:spLocks/>
            </p:cNvSpPr>
            <p:nvPr/>
          </p:nvSpPr>
          <p:spPr bwMode="gray">
            <a:xfrm>
              <a:off x="1633" y="3016"/>
              <a:ext cx="2571" cy="340"/>
            </a:xfrm>
            <a:custGeom>
              <a:avLst/>
              <a:gdLst/>
              <a:ahLst/>
              <a:cxnLst>
                <a:cxn ang="0">
                  <a:pos x="1872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2180" y="0"/>
                </a:cxn>
                <a:cxn ang="0">
                  <a:pos x="1872" y="284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grpFill/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74781" name="Rectangle 29"/>
            <p:cNvSpPr>
              <a:spLocks noChangeArrowheads="1"/>
            </p:cNvSpPr>
            <p:nvPr/>
          </p:nvSpPr>
          <p:spPr bwMode="gray">
            <a:xfrm>
              <a:off x="1644" y="3348"/>
              <a:ext cx="2213" cy="187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sz="1200" b="1" dirty="0">
                  <a:solidFill>
                    <a:schemeClr val="tx1">
                      <a:lumMod val="50000"/>
                    </a:schemeClr>
                  </a:solidFill>
                  <a:latin typeface="Arial" pitchFamily="34" charset="0"/>
                  <a:ea typeface="Calibri" pitchFamily="34" charset="0"/>
                  <a:cs typeface="Times New Roman" pitchFamily="18" charset="0"/>
                </a:rPr>
                <a:t>Таңбалық –арнайы таңбалармен кезкелген жасанды</a:t>
              </a: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sz="1200" b="1" dirty="0">
                  <a:solidFill>
                    <a:schemeClr val="tx1">
                      <a:lumMod val="50000"/>
                    </a:schemeClr>
                  </a:solidFill>
                  <a:latin typeface="Arial" pitchFamily="34" charset="0"/>
                  <a:ea typeface="Calibri" pitchFamily="34" charset="0"/>
                  <a:cs typeface="Times New Roman" pitchFamily="18" charset="0"/>
                </a:rPr>
                <a:t> тіл құралдарымен көрсетілген ақпараттық модель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cs typeface="+mn-cs"/>
              </a:endParaRPr>
            </a:p>
          </p:txBody>
        </p:sp>
      </p:grpSp>
      <p:grpSp>
        <p:nvGrpSpPr>
          <p:cNvPr id="3" name="Group 75"/>
          <p:cNvGrpSpPr>
            <a:grpSpLocks/>
          </p:cNvGrpSpPr>
          <p:nvPr/>
        </p:nvGrpSpPr>
        <p:grpSpPr bwMode="auto">
          <a:xfrm>
            <a:off x="1619250" y="4868863"/>
            <a:ext cx="5616575" cy="1223962"/>
            <a:chOff x="476" y="2886"/>
            <a:chExt cx="3851" cy="771"/>
          </a:xfrm>
          <a:solidFill>
            <a:srgbClr val="FFFF00"/>
          </a:solidFill>
        </p:grpSpPr>
        <p:sp>
          <p:nvSpPr>
            <p:cNvPr id="74824" name="Freeform 72"/>
            <p:cNvSpPr>
              <a:spLocks/>
            </p:cNvSpPr>
            <p:nvPr/>
          </p:nvSpPr>
          <p:spPr bwMode="gray">
            <a:xfrm>
              <a:off x="3782" y="2886"/>
              <a:ext cx="545" cy="771"/>
            </a:xfrm>
            <a:custGeom>
              <a:avLst/>
              <a:gdLst/>
              <a:ahLst/>
              <a:cxnLst>
                <a:cxn ang="0">
                  <a:pos x="308" y="122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2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pFill/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74825" name="Freeform 73"/>
            <p:cNvSpPr>
              <a:spLocks/>
            </p:cNvSpPr>
            <p:nvPr/>
          </p:nvSpPr>
          <p:spPr bwMode="gray">
            <a:xfrm>
              <a:off x="477" y="2893"/>
              <a:ext cx="3850" cy="492"/>
            </a:xfrm>
            <a:custGeom>
              <a:avLst/>
              <a:gdLst/>
              <a:ahLst/>
              <a:cxnLst>
                <a:cxn ang="0">
                  <a:pos x="1872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2180" y="0"/>
                </a:cxn>
                <a:cxn ang="0">
                  <a:pos x="1872" y="284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grpFill/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74826" name="Rectangle 74"/>
            <p:cNvSpPr>
              <a:spLocks noChangeArrowheads="1"/>
            </p:cNvSpPr>
            <p:nvPr/>
          </p:nvSpPr>
          <p:spPr bwMode="gray">
            <a:xfrm>
              <a:off x="476" y="3384"/>
              <a:ext cx="3313" cy="270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sz="1200" b="1" dirty="0">
                  <a:solidFill>
                    <a:schemeClr val="tx1">
                      <a:lumMod val="50000"/>
                    </a:schemeClr>
                  </a:solidFill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Вербалдық ойша немесе әңгіме түрінде жасалған </a:t>
              </a: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sz="1200" b="1" dirty="0">
                  <a:solidFill>
                    <a:schemeClr val="tx1">
                      <a:lumMod val="50000"/>
                    </a:schemeClr>
                  </a:solidFill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ақпараттық модель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latin typeface="Verdana" pitchFamily="34" charset="0"/>
                <a:cs typeface="+mn-cs"/>
              </a:endParaRPr>
            </a:p>
          </p:txBody>
        </p:sp>
      </p:grp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1978025" y="4294188"/>
            <a:ext cx="5329238" cy="1223962"/>
            <a:chOff x="798" y="2432"/>
            <a:chExt cx="3851" cy="771"/>
          </a:xfrm>
        </p:grpSpPr>
        <p:sp>
          <p:nvSpPr>
            <p:cNvPr id="19487" name="Freeform 77"/>
            <p:cNvSpPr>
              <a:spLocks/>
            </p:cNvSpPr>
            <p:nvPr/>
          </p:nvSpPr>
          <p:spPr bwMode="gray">
            <a:xfrm>
              <a:off x="4104" y="2432"/>
              <a:ext cx="545" cy="771"/>
            </a:xfrm>
            <a:custGeom>
              <a:avLst/>
              <a:gdLst>
                <a:gd name="T0" fmla="*/ 1706 w 308"/>
                <a:gd name="T1" fmla="*/ 639 h 444"/>
                <a:gd name="T2" fmla="*/ 0 w 308"/>
                <a:gd name="T3" fmla="*/ 2325 h 444"/>
                <a:gd name="T4" fmla="*/ 0 w 308"/>
                <a:gd name="T5" fmla="*/ 1499 h 444"/>
                <a:gd name="T6" fmla="*/ 1706 w 308"/>
                <a:gd name="T7" fmla="*/ 0 h 444"/>
                <a:gd name="T8" fmla="*/ 1706 w 308"/>
                <a:gd name="T9" fmla="*/ 639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4"/>
                <a:gd name="T17" fmla="*/ 308 w 30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88" name="Freeform 78"/>
            <p:cNvSpPr>
              <a:spLocks/>
            </p:cNvSpPr>
            <p:nvPr/>
          </p:nvSpPr>
          <p:spPr bwMode="gray">
            <a:xfrm>
              <a:off x="799" y="2439"/>
              <a:ext cx="3850" cy="492"/>
            </a:xfrm>
            <a:custGeom>
              <a:avLst/>
              <a:gdLst>
                <a:gd name="T0" fmla="*/ 10312 w 2180"/>
                <a:gd name="T1" fmla="*/ 1476 h 284"/>
                <a:gd name="T2" fmla="*/ 0 w 2180"/>
                <a:gd name="T3" fmla="*/ 1476 h 284"/>
                <a:gd name="T4" fmla="*/ 2458 w 2180"/>
                <a:gd name="T5" fmla="*/ 0 h 284"/>
                <a:gd name="T6" fmla="*/ 12007 w 2180"/>
                <a:gd name="T7" fmla="*/ 0 h 284"/>
                <a:gd name="T8" fmla="*/ 10312 w 2180"/>
                <a:gd name="T9" fmla="*/ 1476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80"/>
                <a:gd name="T16" fmla="*/ 0 h 284"/>
                <a:gd name="T17" fmla="*/ 2180 w 2180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4831" name="Rectangle 79"/>
            <p:cNvSpPr>
              <a:spLocks noChangeArrowheads="1"/>
            </p:cNvSpPr>
            <p:nvPr/>
          </p:nvSpPr>
          <p:spPr bwMode="gray">
            <a:xfrm>
              <a:off x="798" y="2930"/>
              <a:ext cx="3313" cy="27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sz="1100" b="1" dirty="0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ea typeface="Calibri" pitchFamily="34" charset="0"/>
                  <a:cs typeface="Times New Roman" pitchFamily="18" charset="0"/>
                </a:rPr>
                <a:t>Компьютерлік программалық орта арқылы іске асатын </a:t>
              </a:r>
              <a:endParaRPr lang="en-US" sz="1100" b="1" dirty="0">
                <a:solidFill>
                  <a:schemeClr val="tx1">
                    <a:lumMod val="50000"/>
                  </a:schemeClr>
                </a:solidFill>
                <a:latin typeface="Comic Sans MS" pitchFamily="66" charset="0"/>
                <a:cs typeface="+mn-cs"/>
              </a:endParaRPr>
            </a:p>
          </p:txBody>
        </p:sp>
      </p:grpSp>
      <p:grpSp>
        <p:nvGrpSpPr>
          <p:cNvPr id="5" name="Group 87"/>
          <p:cNvGrpSpPr>
            <a:grpSpLocks/>
          </p:cNvGrpSpPr>
          <p:nvPr/>
        </p:nvGrpSpPr>
        <p:grpSpPr bwMode="auto">
          <a:xfrm>
            <a:off x="2339975" y="3717925"/>
            <a:ext cx="5032375" cy="1223963"/>
            <a:chOff x="798" y="2432"/>
            <a:chExt cx="3851" cy="771"/>
          </a:xfrm>
        </p:grpSpPr>
        <p:sp>
          <p:nvSpPr>
            <p:cNvPr id="74840" name="Freeform 88"/>
            <p:cNvSpPr>
              <a:spLocks/>
            </p:cNvSpPr>
            <p:nvPr/>
          </p:nvSpPr>
          <p:spPr bwMode="gray">
            <a:xfrm>
              <a:off x="4104" y="2432"/>
              <a:ext cx="545" cy="771"/>
            </a:xfrm>
            <a:custGeom>
              <a:avLst/>
              <a:gdLst/>
              <a:ahLst/>
              <a:cxnLst>
                <a:cxn ang="0">
                  <a:pos x="308" y="122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2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>
                    <a:lumMod val="50000"/>
                  </a:schemeClr>
                </a:solidFill>
                <a:latin typeface="Comic Sans MS" pitchFamily="66" charset="0"/>
                <a:cs typeface="+mn-cs"/>
              </a:endParaRPr>
            </a:p>
          </p:txBody>
        </p:sp>
        <p:sp>
          <p:nvSpPr>
            <p:cNvPr id="74841" name="Freeform 89"/>
            <p:cNvSpPr>
              <a:spLocks/>
            </p:cNvSpPr>
            <p:nvPr/>
          </p:nvSpPr>
          <p:spPr bwMode="gray">
            <a:xfrm>
              <a:off x="799" y="2439"/>
              <a:ext cx="3850" cy="492"/>
            </a:xfrm>
            <a:custGeom>
              <a:avLst/>
              <a:gdLst/>
              <a:ahLst/>
              <a:cxnLst>
                <a:cxn ang="0">
                  <a:pos x="1872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2180" y="0"/>
                </a:cxn>
                <a:cxn ang="0">
                  <a:pos x="1872" y="284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808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>
                    <a:lumMod val="50000"/>
                  </a:schemeClr>
                </a:solidFill>
                <a:latin typeface="Comic Sans MS" pitchFamily="66" charset="0"/>
                <a:cs typeface="+mn-cs"/>
              </a:endParaRPr>
            </a:p>
          </p:txBody>
        </p:sp>
        <p:sp>
          <p:nvSpPr>
            <p:cNvPr id="74842" name="Rectangle 90"/>
            <p:cNvSpPr>
              <a:spLocks noChangeArrowheads="1"/>
            </p:cNvSpPr>
            <p:nvPr/>
          </p:nvSpPr>
          <p:spPr bwMode="gray">
            <a:xfrm>
              <a:off x="798" y="2930"/>
              <a:ext cx="3313" cy="27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sz="1200" b="1" dirty="0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ea typeface="Calibri" pitchFamily="34" charset="0"/>
                  <a:cs typeface="Times New Roman" pitchFamily="18" charset="0"/>
                </a:rPr>
                <a:t>Компьютерлік   емес 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latin typeface="Comic Sans MS" pitchFamily="66" charset="0"/>
                <a:cs typeface="+mn-cs"/>
              </a:endParaRPr>
            </a:p>
          </p:txBody>
        </p:sp>
      </p:grpSp>
      <p:grpSp>
        <p:nvGrpSpPr>
          <p:cNvPr id="6" name="Group 91"/>
          <p:cNvGrpSpPr>
            <a:grpSpLocks/>
          </p:cNvGrpSpPr>
          <p:nvPr/>
        </p:nvGrpSpPr>
        <p:grpSpPr bwMode="auto">
          <a:xfrm>
            <a:off x="2627313" y="3141663"/>
            <a:ext cx="4752975" cy="1223962"/>
            <a:chOff x="798" y="2432"/>
            <a:chExt cx="3851" cy="771"/>
          </a:xfrm>
        </p:grpSpPr>
        <p:sp>
          <p:nvSpPr>
            <p:cNvPr id="74844" name="Freeform 92"/>
            <p:cNvSpPr>
              <a:spLocks/>
            </p:cNvSpPr>
            <p:nvPr/>
          </p:nvSpPr>
          <p:spPr bwMode="gray">
            <a:xfrm>
              <a:off x="4104" y="2432"/>
              <a:ext cx="545" cy="771"/>
            </a:xfrm>
            <a:custGeom>
              <a:avLst/>
              <a:gdLst/>
              <a:ahLst/>
              <a:cxnLst>
                <a:cxn ang="0">
                  <a:pos x="308" y="122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2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solidFill>
              <a:srgbClr val="33CCCC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>
                    <a:lumMod val="50000"/>
                  </a:schemeClr>
                </a:solidFill>
                <a:latin typeface="Comic Sans MS" pitchFamily="66" charset="0"/>
                <a:cs typeface="+mn-cs"/>
              </a:endParaRPr>
            </a:p>
          </p:txBody>
        </p:sp>
        <p:sp>
          <p:nvSpPr>
            <p:cNvPr id="74845" name="Freeform 93"/>
            <p:cNvSpPr>
              <a:spLocks/>
            </p:cNvSpPr>
            <p:nvPr/>
          </p:nvSpPr>
          <p:spPr bwMode="gray">
            <a:xfrm>
              <a:off x="799" y="2439"/>
              <a:ext cx="3850" cy="492"/>
            </a:xfrm>
            <a:custGeom>
              <a:avLst/>
              <a:gdLst/>
              <a:ahLst/>
              <a:cxnLst>
                <a:cxn ang="0">
                  <a:pos x="1872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2180" y="0"/>
                </a:cxn>
                <a:cxn ang="0">
                  <a:pos x="1872" y="284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33CCCC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>
                    <a:lumMod val="50000"/>
                  </a:schemeClr>
                </a:solidFill>
                <a:latin typeface="Comic Sans MS" pitchFamily="66" charset="0"/>
                <a:cs typeface="+mn-cs"/>
              </a:endParaRPr>
            </a:p>
          </p:txBody>
        </p:sp>
        <p:sp>
          <p:nvSpPr>
            <p:cNvPr id="74846" name="Rectangle 94"/>
            <p:cNvSpPr>
              <a:spLocks noChangeArrowheads="1"/>
            </p:cNvSpPr>
            <p:nvPr/>
          </p:nvSpPr>
          <p:spPr bwMode="gray">
            <a:xfrm>
              <a:off x="798" y="2930"/>
              <a:ext cx="3313" cy="27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b="1" dirty="0" err="1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cs typeface="+mn-cs"/>
                </a:rPr>
                <a:t>Геометриялық-графиктік пішіндер</a:t>
              </a:r>
              <a:r>
                <a:rPr lang="ru-RU" sz="1200" b="1" dirty="0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cs typeface="+mn-cs"/>
                </a:rPr>
                <a:t> мен </a:t>
              </a: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200" b="1" dirty="0" err="1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cs typeface="+mn-cs"/>
                </a:rPr>
                <a:t>көлемді конструкциялар</a:t>
              </a:r>
              <a:r>
                <a:rPr lang="ru-RU" sz="1200" b="1" dirty="0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cs typeface="+mn-cs"/>
                </a:rPr>
                <a:t> 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latin typeface="Comic Sans MS" pitchFamily="66" charset="0"/>
                <a:cs typeface="+mn-cs"/>
              </a:endParaRPr>
            </a:p>
          </p:txBody>
        </p:sp>
      </p:grpSp>
      <p:grpSp>
        <p:nvGrpSpPr>
          <p:cNvPr id="7" name="Group 95"/>
          <p:cNvGrpSpPr>
            <a:grpSpLocks/>
          </p:cNvGrpSpPr>
          <p:nvPr/>
        </p:nvGrpSpPr>
        <p:grpSpPr bwMode="auto">
          <a:xfrm>
            <a:off x="2916238" y="2565400"/>
            <a:ext cx="4464050" cy="1223963"/>
            <a:chOff x="476" y="2886"/>
            <a:chExt cx="3851" cy="771"/>
          </a:xfrm>
        </p:grpSpPr>
        <p:sp>
          <p:nvSpPr>
            <p:cNvPr id="74848" name="Freeform 96"/>
            <p:cNvSpPr>
              <a:spLocks/>
            </p:cNvSpPr>
            <p:nvPr/>
          </p:nvSpPr>
          <p:spPr bwMode="gray">
            <a:xfrm>
              <a:off x="3782" y="2886"/>
              <a:ext cx="545" cy="771"/>
            </a:xfrm>
            <a:custGeom>
              <a:avLst/>
              <a:gdLst/>
              <a:ahLst/>
              <a:cxnLst>
                <a:cxn ang="0">
                  <a:pos x="308" y="122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2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solidFill>
              <a:srgbClr val="FFCC00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>
                    <a:lumMod val="50000"/>
                  </a:schemeClr>
                </a:solidFill>
                <a:latin typeface="Comic Sans MS" pitchFamily="66" charset="0"/>
                <a:cs typeface="+mn-cs"/>
              </a:endParaRPr>
            </a:p>
          </p:txBody>
        </p:sp>
        <p:sp>
          <p:nvSpPr>
            <p:cNvPr id="74849" name="Freeform 97"/>
            <p:cNvSpPr>
              <a:spLocks/>
            </p:cNvSpPr>
            <p:nvPr/>
          </p:nvSpPr>
          <p:spPr bwMode="gray">
            <a:xfrm>
              <a:off x="477" y="2893"/>
              <a:ext cx="3850" cy="492"/>
            </a:xfrm>
            <a:custGeom>
              <a:avLst/>
              <a:gdLst/>
              <a:ahLst/>
              <a:cxnLst>
                <a:cxn ang="0">
                  <a:pos x="1872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2180" y="0"/>
                </a:cxn>
                <a:cxn ang="0">
                  <a:pos x="1872" y="284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FFCC00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>
                    <a:lumMod val="50000"/>
                  </a:schemeClr>
                </a:solidFill>
                <a:latin typeface="Comic Sans MS" pitchFamily="66" charset="0"/>
                <a:cs typeface="+mn-cs"/>
              </a:endParaRPr>
            </a:p>
          </p:txBody>
        </p:sp>
        <p:sp>
          <p:nvSpPr>
            <p:cNvPr id="74850" name="Rectangle 98"/>
            <p:cNvSpPr>
              <a:spLocks noChangeArrowheads="1"/>
            </p:cNvSpPr>
            <p:nvPr/>
          </p:nvSpPr>
          <p:spPr bwMode="gray">
            <a:xfrm>
              <a:off x="476" y="3384"/>
              <a:ext cx="3313" cy="27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sz="1300" b="1" dirty="0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cs typeface="+mn-cs"/>
                </a:rPr>
                <a:t>Ауызша-иллюстрацияны пайдаланып  </a:t>
              </a: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kk-KZ" sz="1300" b="1" dirty="0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cs typeface="+mn-cs"/>
                </a:rPr>
                <a:t>ауызша немесе жазбаша сипаттау </a:t>
              </a:r>
              <a:endParaRPr lang="en-US" sz="1300" b="1" dirty="0">
                <a:solidFill>
                  <a:schemeClr val="tx1">
                    <a:lumMod val="50000"/>
                  </a:schemeClr>
                </a:solidFill>
                <a:latin typeface="Comic Sans MS" pitchFamily="66" charset="0"/>
                <a:cs typeface="+mn-cs"/>
              </a:endParaRPr>
            </a:p>
          </p:txBody>
        </p:sp>
      </p:grpSp>
      <p:grpSp>
        <p:nvGrpSpPr>
          <p:cNvPr id="8" name="Group 99"/>
          <p:cNvGrpSpPr>
            <a:grpSpLocks/>
          </p:cNvGrpSpPr>
          <p:nvPr/>
        </p:nvGrpSpPr>
        <p:grpSpPr bwMode="auto">
          <a:xfrm>
            <a:off x="3348038" y="1989138"/>
            <a:ext cx="4105275" cy="1223962"/>
            <a:chOff x="476" y="2886"/>
            <a:chExt cx="3851" cy="771"/>
          </a:xfrm>
        </p:grpSpPr>
        <p:sp>
          <p:nvSpPr>
            <p:cNvPr id="74852" name="Freeform 100"/>
            <p:cNvSpPr>
              <a:spLocks/>
            </p:cNvSpPr>
            <p:nvPr/>
          </p:nvSpPr>
          <p:spPr bwMode="gray">
            <a:xfrm>
              <a:off x="3782" y="2886"/>
              <a:ext cx="545" cy="771"/>
            </a:xfrm>
            <a:custGeom>
              <a:avLst/>
              <a:gdLst/>
              <a:ahLst/>
              <a:cxnLst>
                <a:cxn ang="0">
                  <a:pos x="308" y="122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2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solidFill>
              <a:srgbClr val="00CC66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74853" name="Freeform 101"/>
            <p:cNvSpPr>
              <a:spLocks/>
            </p:cNvSpPr>
            <p:nvPr/>
          </p:nvSpPr>
          <p:spPr bwMode="gray">
            <a:xfrm>
              <a:off x="477" y="2893"/>
              <a:ext cx="3850" cy="492"/>
            </a:xfrm>
            <a:custGeom>
              <a:avLst/>
              <a:gdLst/>
              <a:ahLst/>
              <a:cxnLst>
                <a:cxn ang="0">
                  <a:pos x="1872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2180" y="0"/>
                </a:cxn>
                <a:cxn ang="0">
                  <a:pos x="1872" y="284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00CC66"/>
            </a:solidFill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>
                <a:solidFill>
                  <a:schemeClr val="tx1">
                    <a:lumMod val="50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74854" name="Rectangle 102"/>
            <p:cNvSpPr>
              <a:spLocks noChangeArrowheads="1"/>
            </p:cNvSpPr>
            <p:nvPr/>
          </p:nvSpPr>
          <p:spPr bwMode="gray">
            <a:xfrm>
              <a:off x="476" y="3384"/>
              <a:ext cx="3313" cy="270"/>
            </a:xfrm>
            <a:prstGeom prst="rect">
              <a:avLst/>
            </a:prstGeom>
            <a:solidFill>
              <a:srgbClr val="00CC66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tx1">
                      <a:lumMod val="50000"/>
                    </a:schemeClr>
                  </a:solidFill>
                  <a:latin typeface="Verdana" pitchFamily="34" charset="0"/>
                  <a:cs typeface="+mn-cs"/>
                </a:rPr>
                <a:t> </a:t>
              </a:r>
              <a:r>
                <a:rPr lang="ru-RU" sz="1200" b="1" dirty="0" err="1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cs typeface="+mn-cs"/>
                </a:rPr>
                <a:t>Математикалық –математикалық формулалар</a:t>
              </a:r>
              <a:r>
                <a:rPr lang="ru-RU" sz="1200" b="1" dirty="0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cs typeface="+mn-cs"/>
                </a:rPr>
                <a:t> </a:t>
              </a:r>
              <a:endParaRPr lang="en-US" sz="1200" b="1" dirty="0">
                <a:solidFill>
                  <a:schemeClr val="tx1">
                    <a:lumMod val="50000"/>
                  </a:schemeClr>
                </a:solidFill>
                <a:latin typeface="Comic Sans MS" pitchFamily="66" charset="0"/>
                <a:cs typeface="+mn-cs"/>
              </a:endParaRPr>
            </a:p>
          </p:txBody>
        </p:sp>
      </p:grpSp>
      <p:grpSp>
        <p:nvGrpSpPr>
          <p:cNvPr id="9" name="Group 103"/>
          <p:cNvGrpSpPr>
            <a:grpSpLocks/>
          </p:cNvGrpSpPr>
          <p:nvPr/>
        </p:nvGrpSpPr>
        <p:grpSpPr bwMode="auto">
          <a:xfrm>
            <a:off x="3708400" y="1412875"/>
            <a:ext cx="3744913" cy="1223963"/>
            <a:chOff x="476" y="2886"/>
            <a:chExt cx="3851" cy="771"/>
          </a:xfrm>
        </p:grpSpPr>
        <p:sp>
          <p:nvSpPr>
            <p:cNvPr id="19472" name="Freeform 104"/>
            <p:cNvSpPr>
              <a:spLocks/>
            </p:cNvSpPr>
            <p:nvPr/>
          </p:nvSpPr>
          <p:spPr bwMode="gray">
            <a:xfrm>
              <a:off x="3782" y="2886"/>
              <a:ext cx="545" cy="771"/>
            </a:xfrm>
            <a:custGeom>
              <a:avLst/>
              <a:gdLst>
                <a:gd name="T0" fmla="*/ 1706 w 308"/>
                <a:gd name="T1" fmla="*/ 639 h 444"/>
                <a:gd name="T2" fmla="*/ 0 w 308"/>
                <a:gd name="T3" fmla="*/ 2325 h 444"/>
                <a:gd name="T4" fmla="*/ 0 w 308"/>
                <a:gd name="T5" fmla="*/ 1499 h 444"/>
                <a:gd name="T6" fmla="*/ 1706 w 308"/>
                <a:gd name="T7" fmla="*/ 0 h 444"/>
                <a:gd name="T8" fmla="*/ 1706 w 308"/>
                <a:gd name="T9" fmla="*/ 639 h 4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444"/>
                <a:gd name="T17" fmla="*/ 308 w 308"/>
                <a:gd name="T18" fmla="*/ 444 h 4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solidFill>
              <a:srgbClr val="FF5050"/>
            </a:solidFill>
            <a:ln w="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73" name="Freeform 105"/>
            <p:cNvSpPr>
              <a:spLocks/>
            </p:cNvSpPr>
            <p:nvPr/>
          </p:nvSpPr>
          <p:spPr bwMode="gray">
            <a:xfrm>
              <a:off x="477" y="2893"/>
              <a:ext cx="3850" cy="492"/>
            </a:xfrm>
            <a:custGeom>
              <a:avLst/>
              <a:gdLst>
                <a:gd name="T0" fmla="*/ 10312 w 2180"/>
                <a:gd name="T1" fmla="*/ 1476 h 284"/>
                <a:gd name="T2" fmla="*/ 0 w 2180"/>
                <a:gd name="T3" fmla="*/ 1476 h 284"/>
                <a:gd name="T4" fmla="*/ 2458 w 2180"/>
                <a:gd name="T5" fmla="*/ 0 h 284"/>
                <a:gd name="T6" fmla="*/ 12007 w 2180"/>
                <a:gd name="T7" fmla="*/ 0 h 284"/>
                <a:gd name="T8" fmla="*/ 10312 w 2180"/>
                <a:gd name="T9" fmla="*/ 1476 h 2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80"/>
                <a:gd name="T16" fmla="*/ 0 h 284"/>
                <a:gd name="T17" fmla="*/ 2180 w 2180"/>
                <a:gd name="T18" fmla="*/ 284 h 2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FF5050"/>
            </a:solidFill>
            <a:ln w="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4858" name="Rectangle 106"/>
            <p:cNvSpPr>
              <a:spLocks noChangeArrowheads="1"/>
            </p:cNvSpPr>
            <p:nvPr/>
          </p:nvSpPr>
          <p:spPr bwMode="gray">
            <a:xfrm>
              <a:off x="476" y="3384"/>
              <a:ext cx="3312" cy="27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cs typeface="+mn-cs"/>
                </a:rPr>
                <a:t> </a:t>
              </a:r>
              <a:r>
                <a:rPr lang="ru-RU" sz="1400" b="1" dirty="0" err="1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cs typeface="+mn-cs"/>
                </a:rPr>
                <a:t>Құрылымдық </a:t>
              </a:r>
              <a:r>
                <a:rPr lang="ru-RU" sz="1400" b="1" dirty="0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cs typeface="+mn-cs"/>
                </a:rPr>
                <a:t>–схема, </a:t>
              </a:r>
              <a:r>
                <a:rPr lang="ru-RU" sz="1400" b="1" dirty="0" err="1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cs typeface="+mn-cs"/>
                </a:rPr>
                <a:t>графиктер</a:t>
              </a:r>
              <a:r>
                <a:rPr lang="ru-RU" sz="1400" b="1" dirty="0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cs typeface="+mn-cs"/>
                </a:rPr>
                <a:t>, </a:t>
              </a: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dirty="0" err="1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cs typeface="+mn-cs"/>
                </a:rPr>
                <a:t>кестелер</a:t>
              </a:r>
              <a:r>
                <a:rPr lang="ru-RU" sz="1400" b="1" dirty="0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  <a:cs typeface="+mn-cs"/>
                </a:rPr>
                <a:t> т.б</a:t>
              </a:r>
              <a:endParaRPr lang="en-US" sz="1400" b="1" dirty="0">
                <a:solidFill>
                  <a:schemeClr val="tx1">
                    <a:lumMod val="50000"/>
                  </a:schemeClr>
                </a:solidFill>
                <a:latin typeface="Comic Sans MS" pitchFamily="66" charset="0"/>
                <a:cs typeface="+mn-cs"/>
              </a:endParaRPr>
            </a:p>
          </p:txBody>
        </p:sp>
      </p:grpSp>
      <p:sp>
        <p:nvSpPr>
          <p:cNvPr id="19467" name="Text Box 107"/>
          <p:cNvSpPr txBox="1">
            <a:spLocks noChangeArrowheads="1"/>
          </p:cNvSpPr>
          <p:nvPr/>
        </p:nvSpPr>
        <p:spPr bwMode="auto">
          <a:xfrm>
            <a:off x="7092950" y="115888"/>
            <a:ext cx="18732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9468" name="Text Box 108"/>
          <p:cNvSpPr txBox="1">
            <a:spLocks noChangeArrowheads="1"/>
          </p:cNvSpPr>
          <p:nvPr/>
        </p:nvSpPr>
        <p:spPr bwMode="auto">
          <a:xfrm>
            <a:off x="7270750" y="6491288"/>
            <a:ext cx="1873250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 rot="18437029">
            <a:off x="-472684" y="2636262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Ақпараттық модель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+mn-cs"/>
            </a:endParaRPr>
          </a:p>
        </p:txBody>
      </p:sp>
      <p:grpSp>
        <p:nvGrpSpPr>
          <p:cNvPr id="10" name="Group 103"/>
          <p:cNvGrpSpPr>
            <a:grpSpLocks/>
          </p:cNvGrpSpPr>
          <p:nvPr/>
        </p:nvGrpSpPr>
        <p:grpSpPr bwMode="auto">
          <a:xfrm>
            <a:off x="4071933" y="785795"/>
            <a:ext cx="3500463" cy="1143008"/>
            <a:chOff x="476" y="2886"/>
            <a:chExt cx="3851" cy="771"/>
          </a:xfrm>
          <a:solidFill>
            <a:srgbClr val="3333FF"/>
          </a:solidFill>
        </p:grpSpPr>
        <p:sp>
          <p:nvSpPr>
            <p:cNvPr id="44" name="Freeform 104"/>
            <p:cNvSpPr>
              <a:spLocks/>
            </p:cNvSpPr>
            <p:nvPr/>
          </p:nvSpPr>
          <p:spPr bwMode="gray">
            <a:xfrm>
              <a:off x="3782" y="2886"/>
              <a:ext cx="545" cy="771"/>
            </a:xfrm>
            <a:custGeom>
              <a:avLst/>
              <a:gdLst/>
              <a:ahLst/>
              <a:cxnLst>
                <a:cxn ang="0">
                  <a:pos x="308" y="122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2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gray">
            <a:xfrm>
              <a:off x="477" y="2893"/>
              <a:ext cx="3850" cy="492"/>
            </a:xfrm>
            <a:custGeom>
              <a:avLst/>
              <a:gdLst/>
              <a:ahLst/>
              <a:cxnLst>
                <a:cxn ang="0">
                  <a:pos x="1872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2180" y="0"/>
                </a:cxn>
                <a:cxn ang="0">
                  <a:pos x="1872" y="284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6" name="Rectangle 106"/>
            <p:cNvSpPr>
              <a:spLocks noChangeArrowheads="1"/>
            </p:cNvSpPr>
            <p:nvPr/>
          </p:nvSpPr>
          <p:spPr bwMode="gray">
            <a:xfrm>
              <a:off x="476" y="3384"/>
              <a:ext cx="3313" cy="27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300" b="1" dirty="0">
                  <a:solidFill>
                    <a:schemeClr val="tx1">
                      <a:lumMod val="50000"/>
                    </a:schemeClr>
                  </a:solidFill>
                </a:rPr>
                <a:t> </a:t>
              </a:r>
              <a:r>
                <a:rPr lang="ru-RU" sz="1300" b="1" dirty="0" err="1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</a:rPr>
                <a:t>Логикалық </a:t>
              </a:r>
              <a:r>
                <a:rPr lang="ru-RU" sz="1300" b="1" dirty="0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</a:rPr>
                <a:t>–ой </a:t>
              </a:r>
              <a:r>
                <a:rPr lang="ru-RU" sz="1300" b="1" dirty="0" err="1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</a:rPr>
                <a:t>қорытындысы</a:t>
              </a:r>
              <a:r>
                <a:rPr lang="ru-RU" sz="1300" b="1" dirty="0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</a:rPr>
                <a:t>,</a:t>
              </a: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300" b="1" dirty="0" err="1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</a:rPr>
                <a:t>шарттарды</a:t>
              </a:r>
              <a:r>
                <a:rPr lang="ru-RU" sz="1300" b="1" dirty="0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</a:rPr>
                <a:t> </a:t>
              </a:r>
              <a:r>
                <a:rPr lang="ru-RU" sz="1300" b="1" dirty="0" err="1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</a:rPr>
                <a:t>талдау</a:t>
              </a:r>
              <a:r>
                <a:rPr lang="ru-RU" sz="1300" b="1" dirty="0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</a:rPr>
                <a:t> </a:t>
              </a:r>
              <a:endParaRPr lang="en-US" sz="1300" b="1" dirty="0">
                <a:solidFill>
                  <a:schemeClr val="tx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1" name="Group 103"/>
          <p:cNvGrpSpPr>
            <a:grpSpLocks/>
          </p:cNvGrpSpPr>
          <p:nvPr/>
        </p:nvGrpSpPr>
        <p:grpSpPr bwMode="auto">
          <a:xfrm>
            <a:off x="4500563" y="0"/>
            <a:ext cx="3286148" cy="1143008"/>
            <a:chOff x="476" y="2886"/>
            <a:chExt cx="3851" cy="771"/>
          </a:xfrm>
          <a:solidFill>
            <a:srgbClr val="FF6600"/>
          </a:solidFill>
        </p:grpSpPr>
        <p:sp>
          <p:nvSpPr>
            <p:cNvPr id="48" name="Freeform 104"/>
            <p:cNvSpPr>
              <a:spLocks/>
            </p:cNvSpPr>
            <p:nvPr/>
          </p:nvSpPr>
          <p:spPr bwMode="gray">
            <a:xfrm>
              <a:off x="3782" y="2886"/>
              <a:ext cx="545" cy="771"/>
            </a:xfrm>
            <a:custGeom>
              <a:avLst/>
              <a:gdLst/>
              <a:ahLst/>
              <a:cxnLst>
                <a:cxn ang="0">
                  <a:pos x="308" y="122"/>
                </a:cxn>
                <a:cxn ang="0">
                  <a:pos x="0" y="444"/>
                </a:cxn>
                <a:cxn ang="0">
                  <a:pos x="0" y="286"/>
                </a:cxn>
                <a:cxn ang="0">
                  <a:pos x="308" y="0"/>
                </a:cxn>
                <a:cxn ang="0">
                  <a:pos x="308" y="122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pFill/>
            <a:ln w="0">
              <a:solidFill>
                <a:schemeClr val="folHlink"/>
              </a:solidFill>
              <a:prstDash val="solid"/>
              <a:round/>
              <a:headEnd/>
              <a:tailEnd/>
            </a:ln>
          </p:spPr>
          <p:style>
            <a:lnRef idx="0">
              <a:scrgbClr r="0" g="0" b="0"/>
            </a:lnRef>
            <a:fillRef idx="1003">
              <a:schemeClr val="dk2"/>
            </a:fillRef>
            <a:effectRef idx="0">
              <a:scrgbClr r="0" g="0" b="0"/>
            </a:effectRef>
            <a:fontRef idx="major"/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49" name="Freeform 105"/>
            <p:cNvSpPr>
              <a:spLocks/>
            </p:cNvSpPr>
            <p:nvPr/>
          </p:nvSpPr>
          <p:spPr bwMode="gray">
            <a:xfrm>
              <a:off x="477" y="2893"/>
              <a:ext cx="3850" cy="492"/>
            </a:xfrm>
            <a:custGeom>
              <a:avLst/>
              <a:gdLst/>
              <a:ahLst/>
              <a:cxnLst>
                <a:cxn ang="0">
                  <a:pos x="1872" y="284"/>
                </a:cxn>
                <a:cxn ang="0">
                  <a:pos x="0" y="284"/>
                </a:cxn>
                <a:cxn ang="0">
                  <a:pos x="446" y="0"/>
                </a:cxn>
                <a:cxn ang="0">
                  <a:pos x="2180" y="0"/>
                </a:cxn>
                <a:cxn ang="0">
                  <a:pos x="1872" y="284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grpFill/>
            <a:ln>
              <a:headEnd/>
              <a:tailEnd/>
            </a:ln>
          </p:spPr>
          <p:style>
            <a:lnRef idx="1">
              <a:schemeClr val="accent6"/>
            </a:lnRef>
            <a:fillRef idx="1003">
              <a:schemeClr val="dk2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 b="1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50" name="Rectangle 106"/>
            <p:cNvSpPr>
              <a:spLocks noChangeArrowheads="1"/>
            </p:cNvSpPr>
            <p:nvPr/>
          </p:nvSpPr>
          <p:spPr bwMode="gray">
            <a:xfrm>
              <a:off x="476" y="3384"/>
              <a:ext cx="3313" cy="270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style>
            <a:lnRef idx="0">
              <a:scrgbClr r="0" g="0" b="0"/>
            </a:lnRef>
            <a:fillRef idx="1003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tx1">
                      <a:lumMod val="50000"/>
                    </a:schemeClr>
                  </a:solidFill>
                </a:rPr>
                <a:t> </a:t>
              </a:r>
              <a:r>
                <a:rPr lang="ru-RU" sz="1400" b="1" dirty="0" err="1">
                  <a:solidFill>
                    <a:schemeClr val="tx1">
                      <a:lumMod val="50000"/>
                    </a:schemeClr>
                  </a:solidFill>
                  <a:latin typeface="Comic Sans MS" pitchFamily="66" charset="0"/>
                </a:rPr>
                <a:t>Арнайы-ноталар,химиялық</a:t>
              </a:r>
              <a:endParaRPr lang="en-US" sz="2000" b="1" dirty="0">
                <a:solidFill>
                  <a:schemeClr val="tx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WordArt 5"/>
          <p:cNvSpPr>
            <a:spLocks noChangeArrowheads="1" noChangeShapeType="1" noTextEdit="1"/>
          </p:cNvSpPr>
          <p:nvPr/>
        </p:nvSpPr>
        <p:spPr bwMode="auto">
          <a:xfrm>
            <a:off x="684213" y="1125538"/>
            <a:ext cx="8208962" cy="244316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Бекіту </a:t>
            </a:r>
            <a:r>
              <a:rPr lang="en-US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</a:t>
            </a:r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ұрақтары:</a:t>
            </a:r>
          </a:p>
        </p:txBody>
      </p:sp>
      <p:pic>
        <p:nvPicPr>
          <p:cNvPr id="62470" name="Picture 6" descr="доп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775" t="20219" r="36400" b="25906"/>
          <a:stretch>
            <a:fillRect/>
          </a:stretch>
        </p:blipFill>
        <p:spPr bwMode="auto">
          <a:xfrm>
            <a:off x="1187450" y="3716338"/>
            <a:ext cx="1298575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1258888" y="5084763"/>
            <a:ext cx="122555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4213225" y="5734050"/>
            <a:ext cx="10795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>
            <a:off x="7089775" y="6308725"/>
            <a:ext cx="1082675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pic>
        <p:nvPicPr>
          <p:cNvPr id="62474" name="Picture 10" descr="доп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775" t="20219" r="36400" b="25906"/>
          <a:stretch>
            <a:fillRect/>
          </a:stretch>
        </p:blipFill>
        <p:spPr bwMode="auto">
          <a:xfrm>
            <a:off x="4067175" y="4364038"/>
            <a:ext cx="1298575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5" name="Picture 11" descr="доп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775" t="20219" r="36400" b="25906"/>
          <a:stretch>
            <a:fillRect/>
          </a:stretch>
        </p:blipFill>
        <p:spPr bwMode="auto">
          <a:xfrm>
            <a:off x="6915150" y="4941888"/>
            <a:ext cx="1298575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12" descr="14">
            <a:hlinkClick r:id="" action="ppaction://hlinkshowjump?jump=nextslide"/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3235" t="7135" r="22319" b="16550"/>
          <a:stretch>
            <a:fillRect/>
          </a:stretch>
        </p:blipFill>
        <p:spPr bwMode="auto">
          <a:xfrm>
            <a:off x="8116888" y="0"/>
            <a:ext cx="10271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 animBg="1"/>
      <p:bldP spid="62471" grpId="0" animBg="1"/>
      <p:bldP spid="62472" grpId="0" animBg="1"/>
      <p:bldP spid="624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85750" y="1071563"/>
            <a:ext cx="8501063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buFontTx/>
              <a:buAutoNum type="arabicPeriod"/>
            </a:pPr>
            <a:r>
              <a:rPr lang="kk-KZ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Ақпараттық модель  дегеніміз не? </a:t>
            </a:r>
            <a:endParaRPr lang="ru-RU" sz="4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AutoNum type="arabicPeriod"/>
            </a:pPr>
            <a:r>
              <a:rPr lang="kk-KZ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Ақпараттық моделге мысал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келтіру</a:t>
            </a:r>
            <a:endParaRPr lang="ru-RU" sz="4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AutoNum type="arabicPeriod"/>
            </a:pPr>
            <a:r>
              <a:rPr lang="kk-KZ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Объектінің қасиеттерін сипаттау нені  қолдануға болады?</a:t>
            </a:r>
            <a:endParaRPr lang="ru-RU" sz="40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SC_MS_RU_RU_Ed_4_Accessories_2007v_Russ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MSC_MS_RU_RU_Ed_4_Accessories_2007v_Russia</Template>
  <TotalTime>108</TotalTime>
  <Words>243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Comic Sans MS</vt:lpstr>
      <vt:lpstr>Verdana</vt:lpstr>
      <vt:lpstr>MSC_MS_RU_RU_Ed_4_Accessories_2007v_Russia</vt:lpstr>
      <vt:lpstr>MSC_MS_RU_RU_Ed_4_Accessories_2007v_Russia</vt:lpstr>
      <vt:lpstr>Ақпараттық модельді құру:Авторы: Кирилл,Даниил,Платон.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Admin</dc:creator>
  <cp:keywords/>
  <dc:description/>
  <cp:lastModifiedBy>Admin</cp:lastModifiedBy>
  <cp:revision>21</cp:revision>
  <dcterms:created xsi:type="dcterms:W3CDTF">2010-12-13T05:08:57Z</dcterms:created>
  <dcterms:modified xsi:type="dcterms:W3CDTF">2003-12-31T18:48:23Z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TC019087009991</vt:lpwstr>
  </property>
</Properties>
</file>