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302" r:id="rId3"/>
    <p:sldId id="284" r:id="rId4"/>
    <p:sldId id="303" r:id="rId5"/>
    <p:sldId id="304" r:id="rId6"/>
    <p:sldId id="293" r:id="rId7"/>
    <p:sldId id="287" r:id="rId8"/>
    <p:sldId id="299" r:id="rId9"/>
    <p:sldId id="300" r:id="rId10"/>
    <p:sldId id="301" r:id="rId11"/>
    <p:sldId id="267" r:id="rId12"/>
    <p:sldId id="268" r:id="rId13"/>
    <p:sldId id="269" r:id="rId14"/>
    <p:sldId id="270" r:id="rId15"/>
    <p:sldId id="271" r:id="rId16"/>
    <p:sldId id="279" r:id="rId17"/>
    <p:sldId id="282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62" d="100"/>
          <a:sy n="62" d="100"/>
        </p:scale>
        <p:origin x="-49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8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A371-B1CD-4379-8EE1-62B79D6A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5D4B-40B0-4A7A-83D5-C180EDAC0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3A82-11F0-43CA-93FB-7085BCDB9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E7B7-F8CC-4802-830C-B3FF98CE1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F272-5C23-483F-9E03-10BDBC40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48935-CA7A-47C0-B5BF-AEE353D34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65E6-7746-4549-968E-3B5E9FCA6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0AA7-6C0F-404C-A796-02908C54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ED09-D767-40CB-AB32-36A31250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5B838-D864-4324-8F53-13FCF92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4A42-5FEC-40A7-A93D-7AFC39C98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EF6D-7825-4C4C-BC8F-B4C48944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EC1C11-983F-44C3-BB90-4D7EC14E5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Выталкивающая сила.</a:t>
            </a:r>
          </a:p>
        </p:txBody>
      </p:sp>
      <p:pic>
        <p:nvPicPr>
          <p:cNvPr id="3075" name="pictureRes" descr="res2B9342A5-C70D-47CC-A3D8-AACB47B44E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221163"/>
            <a:ext cx="35036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pa_8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693738"/>
            <a:ext cx="2070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ЗАПОМНИ !</a:t>
            </a:r>
          </a:p>
        </p:txBody>
      </p:sp>
      <p:pic>
        <p:nvPicPr>
          <p:cNvPr id="12291" name="Picture 4" descr="{126834C0-3349-47BB-8CDC-CD11ADAF278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8351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643812" cy="172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На какой из опущенных в воду стальных шаров действует наибольшая выталкивающая сила?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023" t="2364" r="8229" b="9894"/>
          <a:stretch>
            <a:fillRect/>
          </a:stretch>
        </p:blipFill>
        <p:spPr bwMode="auto">
          <a:xfrm>
            <a:off x="2411413" y="3213100"/>
            <a:ext cx="41767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859713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Одинакового объема тела – стеклянное и стальное – опущены в воду. Одинаковы ли выталкивающие силы, действующие на них?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b="16425"/>
          <a:stretch>
            <a:fillRect/>
          </a:stretch>
        </p:blipFill>
        <p:spPr bwMode="auto">
          <a:xfrm>
            <a:off x="2339975" y="3644900"/>
            <a:ext cx="4392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Как изменится выталкивающая сила на данное тело при погружении его в жидкости на разную глубину?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73463"/>
            <a:ext cx="45370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686800" cy="215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Изменится ли выталкивающая сила, если брусок, находящийся в жидкости, перевести из положения </a:t>
            </a:r>
            <a:r>
              <a:rPr lang="ru-RU" b="1" u="sng" smtClean="0"/>
              <a:t>а</a:t>
            </a:r>
            <a:r>
              <a:rPr lang="ru-RU" smtClean="0"/>
              <a:t> в положение </a:t>
            </a:r>
            <a:r>
              <a:rPr lang="ru-RU" b="1" u="sng" smtClean="0"/>
              <a:t>б</a:t>
            </a:r>
            <a:r>
              <a:rPr lang="ru-RU" smtClean="0"/>
              <a:t>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l="-3134" r="6270"/>
          <a:stretch>
            <a:fillRect/>
          </a:stretch>
        </p:blipFill>
        <p:spPr bwMode="auto">
          <a:xfrm>
            <a:off x="2124075" y="3068638"/>
            <a:ext cx="4895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Подвешенные к коромыслу весов одинаковые шары погрузили в жидкость сначала так, как показано на рисунке  </a:t>
            </a:r>
            <a:r>
              <a:rPr lang="ru-RU" sz="2800" b="1" u="sng" smtClean="0"/>
              <a:t>а</a:t>
            </a:r>
            <a:r>
              <a:rPr lang="ru-RU" sz="2800" smtClean="0"/>
              <a:t>, а затем так, как показано на рисунке </a:t>
            </a:r>
            <a:r>
              <a:rPr lang="ru-RU" sz="2800" b="1" u="sng" smtClean="0"/>
              <a:t>б</a:t>
            </a:r>
            <a:r>
              <a:rPr lang="ru-RU" sz="2800" smtClean="0"/>
              <a:t>. В каком случае равновесие весов нарушится? Почему?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7126" t="4224"/>
          <a:stretch>
            <a:fillRect/>
          </a:stretch>
        </p:blipFill>
        <p:spPr bwMode="auto">
          <a:xfrm>
            <a:off x="539750" y="3400425"/>
            <a:ext cx="79930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125538"/>
            <a:ext cx="4176712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</a:t>
            </a:r>
            <a:r>
              <a:rPr lang="ru-RU" sz="2800" smtClean="0"/>
              <a:t>Кусок стального рельса находится на дне реки. Его приподняли и поставили вертикально. Изменилась ли при этом действующая на него выталкивающая сила, если при подъеме часть рельса окажется над водой?</a:t>
            </a:r>
          </a:p>
        </p:txBody>
      </p:sp>
      <p:pic>
        <p:nvPicPr>
          <p:cNvPr id="18436" name="Picture 4" descr="Новый рисунок (3)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50825" y="2492375"/>
            <a:ext cx="44640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401050" cy="563563"/>
          </a:xfrm>
          <a:noFill/>
        </p:spPr>
        <p:txBody>
          <a:bodyPr anchor="b"/>
          <a:lstStyle/>
          <a:p>
            <a:pPr algn="ctr" eaLnBrk="1" hangingPunct="1"/>
            <a:r>
              <a:rPr lang="ru-RU" sz="4000" b="1" smtClean="0"/>
              <a:t>Архимедова сила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1435100"/>
            <a:ext cx="8186738" cy="46910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400" smtClean="0"/>
          </a:p>
        </p:txBody>
      </p:sp>
      <p:graphicFrame>
        <p:nvGraphicFramePr>
          <p:cNvPr id="66663" name="Group 103"/>
          <p:cNvGraphicFramePr>
            <a:graphicFrameLocks noGrp="1"/>
          </p:cNvGraphicFramePr>
          <p:nvPr/>
        </p:nvGraphicFramePr>
        <p:xfrm>
          <a:off x="250825" y="836613"/>
          <a:ext cx="8688388" cy="5808662"/>
        </p:xfrm>
        <a:graphic>
          <a:graphicData uri="http://schemas.openxmlformats.org/drawingml/2006/table">
            <a:tbl>
              <a:tblPr/>
              <a:tblGrid>
                <a:gridCol w="1943100"/>
                <a:gridCol w="1924050"/>
                <a:gridCol w="1879600"/>
                <a:gridCol w="2941638"/>
              </a:tblGrid>
              <a:tr h="717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каждом столбце таблицы выберите верный, на ваш взгляд, ответ.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Обозначение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Формула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Прибор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P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H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g</a:t>
                      </a:r>
                      <a:r>
                        <a:rPr kumimoji="0" lang="el-GR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ρ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h</a:t>
                      </a:r>
                      <a:endParaRPr kumimoji="0" lang="ru-RU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весы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F</a:t>
                      </a:r>
                      <a:r>
                        <a:rPr kumimoji="0" lang="ru-RU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тр.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g</a:t>
                      </a:r>
                      <a:r>
                        <a:rPr kumimoji="0" lang="el-GR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ρ</a:t>
                      </a:r>
                      <a:r>
                        <a:rPr kumimoji="0" lang="ru-RU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т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V</a:t>
                      </a:r>
                      <a:r>
                        <a:rPr kumimoji="0" lang="ru-RU" sz="3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т</a:t>
                      </a:r>
                      <a:endParaRPr kumimoji="0" lang="ru-RU" sz="3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манометр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S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3) 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Па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gm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3)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динамометр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4)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F</a:t>
                      </a:r>
                      <a:r>
                        <a:rPr kumimoji="0" lang="en-US" sz="3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A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4) 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кг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4) </a:t>
                      </a:r>
                      <a:r>
                        <a:rPr kumimoji="0" lang="el-GR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ρ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V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4) </a:t>
                      </a: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барометр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5)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5) 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м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g</a:t>
                      </a:r>
                      <a:r>
                        <a:rPr kumimoji="0" lang="el-G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ρ</a:t>
                      </a:r>
                      <a:r>
                        <a:rPr kumimoji="0" lang="ru-RU" sz="3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ж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V</a:t>
                      </a:r>
                      <a:r>
                        <a:rPr kumimoji="0" lang="ru-RU" sz="3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" action="ppaction://noaction">
                            <a:snd r:embed="rId3" name="applause.wav"/>
                          </a:hlinkClick>
                        </a:rPr>
                        <a:t>т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5) </a:t>
                      </a: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>
                            <a:snd r:embed="rId2" name="explode.wav"/>
                          </a:hlinkClick>
                        </a:rPr>
                        <a:t>секундомер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949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0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990600" algn="l"/>
              </a:tabLst>
            </a:pPr>
            <a:endParaRPr lang="ru-RU"/>
          </a:p>
        </p:txBody>
      </p:sp>
      <p:sp>
        <p:nvSpPr>
          <p:cNvPr id="19501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2" name="Rectangle 6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990600" algn="l"/>
              </a:tabLst>
            </a:pPr>
            <a:endParaRPr lang="ru-RU"/>
          </a:p>
        </p:txBody>
      </p:sp>
      <p:sp>
        <p:nvSpPr>
          <p:cNvPr id="19503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4" name="Rectangle 6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990600" algn="l"/>
              </a:tabLst>
            </a:pPr>
            <a:endParaRPr lang="ru-RU"/>
          </a:p>
        </p:txBody>
      </p:sp>
      <p:sp>
        <p:nvSpPr>
          <p:cNvPr id="19505" name="Rectangle 54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506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5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8" name="Rectangle 54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09" name="Rectangle 5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10" name="Rectangle 56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511" name="Rectangle 60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1214422"/>
            <a:ext cx="584133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Ответы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Обозначение 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hlinkClick r:id="" action="ppaction://noaction">
                  <a:snd r:embed="rId2" name="applause.wav"/>
                </a:hlinkClick>
              </a:rPr>
              <a:t>F</a:t>
            </a:r>
            <a:r>
              <a:rPr lang="en-US" sz="2400" b="1" baseline="-25000" dirty="0">
                <a:solidFill>
                  <a:srgbClr val="000000"/>
                </a:solidFill>
                <a:hlinkClick r:id="" action="ppaction://noaction">
                  <a:snd r:embed="rId2" name="applause.wav"/>
                </a:hlinkClick>
              </a:rPr>
              <a:t>A</a:t>
            </a:r>
            <a:endParaRPr lang="ru-RU" sz="2400" b="1" baseline="-250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400" baseline="-250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400" baseline="-250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813" y="2967335"/>
            <a:ext cx="4984079" cy="15286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Единица измерения     Н</a:t>
            </a:r>
          </a:p>
          <a:p>
            <a:pPr algn="ctr"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Формула      </a:t>
            </a:r>
            <a:r>
              <a:rPr lang="en-US" sz="2000" b="1" dirty="0">
                <a:hlinkClick r:id="" action="ppaction://noaction">
                  <a:snd r:embed="rId3" name="applause.wav"/>
                </a:hlinkClick>
              </a:rPr>
              <a:t>g</a:t>
            </a:r>
            <a:r>
              <a:rPr lang="el-GR" sz="2000" b="1" dirty="0">
                <a:cs typeface="Arial" charset="0"/>
                <a:hlinkClick r:id="" action="ppaction://noaction">
                  <a:snd r:embed="rId3" name="applause.wav"/>
                </a:hlinkClick>
              </a:rPr>
              <a:t>ρ</a:t>
            </a:r>
            <a:r>
              <a:rPr lang="ru-RU" sz="2000" b="1" baseline="-25000" dirty="0">
                <a:cs typeface="Arial" charset="0"/>
                <a:hlinkClick r:id="" action="ppaction://noaction">
                  <a:snd r:embed="rId3" name="applause.wav"/>
                </a:hlinkClick>
              </a:rPr>
              <a:t>ж</a:t>
            </a:r>
            <a:r>
              <a:rPr lang="en-US" sz="2000" b="1" dirty="0">
                <a:cs typeface="Arial" charset="0"/>
                <a:hlinkClick r:id="" action="ppaction://noaction">
                  <a:snd r:embed="rId3" name="applause.wav"/>
                </a:hlinkClick>
              </a:rPr>
              <a:t>V</a:t>
            </a:r>
            <a:r>
              <a:rPr lang="ru-RU" sz="2000" b="1" baseline="-25000" dirty="0">
                <a:cs typeface="Arial" charset="0"/>
                <a:hlinkClick r:id="" action="ppaction://noaction">
                  <a:snd r:embed="rId3" name="applause.wav"/>
                </a:hlinkClick>
              </a:rPr>
              <a:t>т</a:t>
            </a:r>
            <a:endParaRPr lang="ru-RU" sz="2000" b="1" baseline="-25000" dirty="0">
              <a:cs typeface="Arial" charset="0"/>
            </a:endParaRPr>
          </a:p>
          <a:p>
            <a:pPr algn="ctr">
              <a:defRPr/>
            </a:pPr>
            <a:endParaRPr lang="ru-RU" sz="2000" b="1" baseline="-25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4429132"/>
            <a:ext cx="511037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Прибор   динамометр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358113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задание.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Параграф 28,стр </a:t>
            </a:r>
            <a:r>
              <a:rPr lang="ru-RU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148 ответить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 . 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772400" cy="1455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50602020203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714375"/>
            <a:ext cx="78914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chemeClr val="bg1"/>
                </a:solidFill>
              </a:rPr>
              <a:t>      </a:t>
            </a:r>
            <a:r>
              <a:rPr lang="ru-RU" sz="2400">
                <a:solidFill>
                  <a:schemeClr val="tx2"/>
                </a:solidFill>
              </a:rPr>
              <a:t>Очень много интересных явлений мы встречаем ежедневно и даже не задумываемся почему так происходит.</a:t>
            </a:r>
          </a:p>
          <a:p>
            <a:pPr algn="just"/>
            <a:r>
              <a:rPr lang="ru-RU" sz="2400">
                <a:solidFill>
                  <a:schemeClr val="tx2"/>
                </a:solidFill>
              </a:rPr>
              <a:t>«Радость видеть и понимать есть самый прекрасный дар природы», так писал Альберт Эйнштейн</a:t>
            </a:r>
          </a:p>
          <a:p>
            <a:pPr algn="just"/>
            <a:r>
              <a:rPr lang="ru-RU" sz="2400">
                <a:solidFill>
                  <a:schemeClr val="tx2"/>
                </a:solidFill>
              </a:rPr>
              <a:t>      Вспомним отрывок из повести Антона Павловича Чехова "Степь": "Егорушка разбежался и полетел с полутарасаженной вышки (в старину один сажень равнялся 2,134м, а полтора 3,191м). Описав в воздухе дугу, он упал в воду, глубоко погрузился, но дна не достал, какая-то </a:t>
            </a:r>
            <a:r>
              <a:rPr lang="ru-RU" sz="2400" b="1">
                <a:solidFill>
                  <a:schemeClr val="tx2"/>
                </a:solidFill>
              </a:rPr>
              <a:t>сила</a:t>
            </a:r>
            <a:r>
              <a:rPr lang="ru-RU" sz="2400">
                <a:solidFill>
                  <a:schemeClr val="tx2"/>
                </a:solidFill>
              </a:rPr>
              <a:t> холодная и приятная на ощупь, подхватила и понесла его обратно наверх".</a:t>
            </a:r>
          </a:p>
          <a:p>
            <a:pPr algn="just"/>
            <a:r>
              <a:rPr lang="ru-RU" sz="240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ru-RU" sz="2400">
                <a:solidFill>
                  <a:schemeClr val="tx2"/>
                </a:solidFill>
              </a:rPr>
              <a:t>Вопрос: Какая сила подняла Егорушку наверх?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Архимед (287-212 до н.э.)</a:t>
            </a:r>
          </a:p>
        </p:txBody>
      </p:sp>
      <p:pic>
        <p:nvPicPr>
          <p:cNvPr id="5123" name="Picture 11" descr="arhimed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1857375"/>
            <a:ext cx="2525712" cy="292893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5" y="1928802"/>
            <a:ext cx="5500726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Архимед (</a:t>
            </a:r>
            <a:r>
              <a:rPr lang="ru-RU" sz="2000" dirty="0" err="1"/>
              <a:t>Ἀρχιμήδης</a:t>
            </a:r>
            <a:r>
              <a:rPr lang="ru-RU" sz="2000" dirty="0"/>
              <a:t>; 287 до н. э. — 212 до н. э.) — древнегреческий математик, физик и инженер из Сиракуз, греческой колонии на острове Сицилия. Отцом Архимеда был математик и астроном Фидий, состоявший, как утверждает Плутарх, в близком родстве с </a:t>
            </a:r>
            <a:r>
              <a:rPr lang="ru-RU" sz="2000" dirty="0" err="1"/>
              <a:t>Гиероном</a:t>
            </a:r>
            <a:r>
              <a:rPr lang="ru-RU" sz="2000" dirty="0"/>
              <a:t> II. Убит Архимед  при захвате города воинами </a:t>
            </a:r>
            <a:r>
              <a:rPr lang="ru-RU" sz="2000" dirty="0" err="1"/>
              <a:t>Марцелла</a:t>
            </a:r>
            <a:r>
              <a:rPr lang="ru-RU" sz="2000" dirty="0"/>
              <a:t> во время Второй Пунической войны. </a:t>
            </a:r>
          </a:p>
          <a:p>
            <a:pPr algn="ctr"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14573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/>
                </a:solidFill>
              </a:rPr>
              <a:t>Царь </a:t>
            </a:r>
            <a:r>
              <a:rPr lang="ru-RU" sz="3600" b="1" dirty="0" err="1" smtClean="0">
                <a:solidFill>
                  <a:schemeClr val="bg2"/>
                </a:solidFill>
              </a:rPr>
              <a:t>Гиерон</a:t>
            </a:r>
            <a:r>
              <a:rPr lang="ru-RU" sz="3600" b="1" dirty="0" smtClean="0">
                <a:solidFill>
                  <a:schemeClr val="bg2"/>
                </a:solidFill>
              </a:rPr>
              <a:t>:</a:t>
            </a:r>
            <a:r>
              <a:rPr lang="ru-RU" sz="3600" dirty="0" smtClean="0">
                <a:solidFill>
                  <a:schemeClr val="bg2"/>
                </a:solidFill>
              </a:rPr>
              <a:t> «Золотая ли корона?»</a:t>
            </a:r>
            <a:br>
              <a:rPr lang="ru-RU" sz="3600" dirty="0" smtClean="0">
                <a:solidFill>
                  <a:schemeClr val="bg2"/>
                </a:solidFill>
              </a:rPr>
            </a:br>
            <a:endParaRPr lang="ru-RU" sz="3600" b="1" dirty="0">
              <a:solidFill>
                <a:schemeClr val="bg2"/>
              </a:solidFill>
              <a:latin typeface="Arial Narrow" panose="020B050602020203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989138"/>
            <a:ext cx="46815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</a:rPr>
              <a:t>  </a:t>
            </a:r>
            <a:r>
              <a:rPr lang="ru-RU">
                <a:solidFill>
                  <a:schemeClr val="bg2"/>
                </a:solidFill>
              </a:rPr>
              <a:t>Царь Гиерон (250 лет до н. э.) поручил Архимеду проверить честность мастера, изготовившего золотую корону. Архимеду было поручено узнать, есть ли в короне примесь. </a:t>
            </a:r>
          </a:p>
          <a:p>
            <a:pPr algn="just"/>
            <a:r>
              <a:rPr lang="ru-RU">
                <a:solidFill>
                  <a:schemeClr val="bg2"/>
                </a:solidFill>
              </a:rPr>
              <a:t>  Много дней мучила Архимеда эта задача. Однажды, находясь в бане, он погрузился в наполненную водой ванну, и его внезапно осенила мысль, давшая решение задачи. Архимед воскликнул: «Эврика! Эврика!», что значит: «Нашёл! Нашёл!».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989138"/>
            <a:ext cx="2295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http://demiart.ru/forum/journal_uploads9/j1743103_1425631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605463"/>
            <a:ext cx="10445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260350"/>
            <a:ext cx="7772400" cy="145732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chemeClr val="bg2"/>
                </a:solidFill>
                <a:latin typeface="Arial Narrow" pitchFamily="34" charset="0"/>
              </a:rPr>
              <a:t>В «царстве» Архимеда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0225" y="1557338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  Архимед заказал два слитка — один из золота, другой из серебра, равные весу короны. Каждый слиток он погружал поочерёдно в сосуд, доверху наполненный водой. Архимед заметил, что при погружении слитка из серебра воды вытекает больше. Затем он погрузил в воду корону и обнаружил, что воды вылито больше, чем при погружении золотого слитка, а ведь он был равен весу короны. По объёму вытесненной жидкости Архимед определил, что корона была изготовлена не из чистого золота, а с примесью серебра.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4429125"/>
            <a:ext cx="35893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538663"/>
            <a:ext cx="3190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9225" y="5445125"/>
            <a:ext cx="1041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ПОДУМАЙ !</a:t>
            </a:r>
            <a:r>
              <a:rPr lang="ru-RU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3827462" cy="4543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Определите выталкивающую силу, действующую на погруженный в воду цилиндр. </a:t>
            </a:r>
          </a:p>
        </p:txBody>
      </p:sp>
      <p:pic>
        <p:nvPicPr>
          <p:cNvPr id="8196" name="Picture 4" descr="{8D182C98-BBB0-4555-8130-9DCC2AC437C7}"/>
          <p:cNvPicPr>
            <a:picLocks noChangeAspect="1" noChangeArrowheads="1"/>
          </p:cNvPicPr>
          <p:nvPr/>
        </p:nvPicPr>
        <p:blipFill>
          <a:blip r:embed="rId2"/>
          <a:srcRect l="9921" r="48662"/>
          <a:stretch>
            <a:fillRect/>
          </a:stretch>
        </p:blipFill>
        <p:spPr bwMode="auto">
          <a:xfrm>
            <a:off x="5435600" y="1557338"/>
            <a:ext cx="276383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ЭКСПЕРИМЕНТИРУЙ 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75688" cy="4310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Цель исследования: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Выяснить, от каких величин </a:t>
            </a:r>
            <a:r>
              <a:rPr lang="ru-RU" smtClean="0">
                <a:solidFill>
                  <a:schemeClr val="bg2"/>
                </a:solidFill>
              </a:rPr>
              <a:t>зависит </a:t>
            </a:r>
            <a:r>
              <a:rPr lang="ru-RU" smtClean="0"/>
              <a:t>архимедова сила, а от каких – </a:t>
            </a:r>
            <a:r>
              <a:rPr lang="ru-RU" smtClean="0">
                <a:solidFill>
                  <a:schemeClr val="bg2"/>
                </a:solidFill>
              </a:rPr>
              <a:t>не зависит.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</a:p>
        </p:txBody>
      </p:sp>
      <p:pic>
        <p:nvPicPr>
          <p:cNvPr id="9220" name="Picture 4" descr="{B34487C8-9756-4398-8D27-92554652DBDA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429000"/>
            <a:ext cx="366553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{8D182C98-BBB0-4555-8130-9DCC2AC437C7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357563"/>
            <a:ext cx="8524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229225"/>
            <a:ext cx="1895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ЭКСПЕРИМЕНТИРУЙ 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Выясните, от каких величин </a:t>
            </a:r>
            <a:r>
              <a:rPr lang="ru-RU" sz="2800" smtClean="0">
                <a:solidFill>
                  <a:schemeClr val="bg2"/>
                </a:solidFill>
              </a:rPr>
              <a:t>зависит </a:t>
            </a:r>
            <a:r>
              <a:rPr lang="ru-RU" sz="2800" smtClean="0"/>
              <a:t>архимедова сила, а от каких – </a:t>
            </a:r>
            <a:r>
              <a:rPr lang="ru-RU" sz="2800" smtClean="0">
                <a:solidFill>
                  <a:schemeClr val="bg2"/>
                </a:solidFill>
              </a:rPr>
              <a:t>не зависит</a:t>
            </a:r>
            <a:r>
              <a:rPr lang="ru-RU" sz="28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от объема погруженной части тела,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от плотности тела,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от веса тела,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от глубины погружения,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от плотности жидкости.</a:t>
            </a:r>
          </a:p>
        </p:txBody>
      </p:sp>
      <p:pic>
        <p:nvPicPr>
          <p:cNvPr id="10244" name="Picture 4" descr="{B34487C8-9756-4398-8D27-92554652DBDA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825875"/>
            <a:ext cx="36655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{8D182C98-BBB0-4555-8130-9DCC2AC437C7}"/>
          <p:cNvPicPr>
            <a:picLocks noChangeAspect="1" noChangeArrowheads="1"/>
          </p:cNvPicPr>
          <p:nvPr/>
        </p:nvPicPr>
        <p:blipFill>
          <a:blip r:embed="rId3"/>
          <a:srcRect l="36850" t="67401" r="51968" b="6929"/>
          <a:stretch>
            <a:fillRect/>
          </a:stretch>
        </p:blipFill>
        <p:spPr bwMode="auto">
          <a:xfrm>
            <a:off x="7667625" y="3573463"/>
            <a:ext cx="8524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300663"/>
            <a:ext cx="1895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НАШИ  ВЫВОДЫ</a:t>
            </a:r>
          </a:p>
        </p:txBody>
      </p:sp>
      <p:graphicFrame>
        <p:nvGraphicFramePr>
          <p:cNvPr id="10311" name="Group 71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693920"/>
        </p:xfrm>
        <a:graphic>
          <a:graphicData uri="http://schemas.openxmlformats.org/drawingml/2006/table">
            <a:tbl>
              <a:tblPr/>
              <a:tblGrid>
                <a:gridCol w="3929062"/>
                <a:gridCol w="4300538"/>
              </a:tblGrid>
              <a:tr h="5778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Архимедова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зависит от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зависит от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объема погруженной части тела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плотности тела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плотности жидкости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веса тела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глубины погружения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719</TotalTime>
  <Words>764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Wingdings</vt:lpstr>
      <vt:lpstr>Calibri</vt:lpstr>
      <vt:lpstr>Arial Black</vt:lpstr>
      <vt:lpstr>Times New Roman</vt:lpstr>
      <vt:lpstr>Arial Narrow</vt:lpstr>
      <vt:lpstr>Пиксел</vt:lpstr>
      <vt:lpstr>Выталкивающая сила.</vt:lpstr>
      <vt:lpstr> </vt:lpstr>
      <vt:lpstr>Архимед (287-212 до н.э.)</vt:lpstr>
      <vt:lpstr>Царь Гиерон: «Золотая ли корона?» </vt:lpstr>
      <vt:lpstr>В «царстве» Архимеда</vt:lpstr>
      <vt:lpstr>ПОДУМАЙ ! </vt:lpstr>
      <vt:lpstr>ЭКСПЕРИМЕНТИРУЙ !</vt:lpstr>
      <vt:lpstr>ЭКСПЕРИМЕНТИРУЙ !</vt:lpstr>
      <vt:lpstr>НАШИ  ВЫВОДЫ</vt:lpstr>
      <vt:lpstr>ЗАПОМНИ !</vt:lpstr>
      <vt:lpstr>ПОДУМАЙ !</vt:lpstr>
      <vt:lpstr>ПОДУМАЙ !</vt:lpstr>
      <vt:lpstr>ПОДУМАЙ !</vt:lpstr>
      <vt:lpstr>ПОДУМАЙ !</vt:lpstr>
      <vt:lpstr>ПОДУМАЙ !</vt:lpstr>
      <vt:lpstr>ПОДУМАЙ !</vt:lpstr>
      <vt:lpstr>Архимедова сила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АРХИМЕДОВА  СИЛА</dc:title>
  <dc:creator>user</dc:creator>
  <cp:lastModifiedBy>Admin</cp:lastModifiedBy>
  <cp:revision>51</cp:revision>
  <dcterms:created xsi:type="dcterms:W3CDTF">2008-05-18T18:00:58Z</dcterms:created>
  <dcterms:modified xsi:type="dcterms:W3CDTF">2018-02-18T07:48:20Z</dcterms:modified>
</cp:coreProperties>
</file>