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425" r:id="rId2"/>
    <p:sldId id="377" r:id="rId3"/>
    <p:sldId id="409" r:id="rId4"/>
    <p:sldId id="414" r:id="rId5"/>
    <p:sldId id="394" r:id="rId6"/>
    <p:sldId id="415" r:id="rId7"/>
    <p:sldId id="416" r:id="rId8"/>
    <p:sldId id="417" r:id="rId9"/>
    <p:sldId id="418" r:id="rId10"/>
    <p:sldId id="412" r:id="rId11"/>
    <p:sldId id="398" r:id="rId12"/>
    <p:sldId id="419" r:id="rId13"/>
    <p:sldId id="396" r:id="rId14"/>
    <p:sldId id="413" r:id="rId15"/>
    <p:sldId id="421" r:id="rId16"/>
    <p:sldId id="422" r:id="rId17"/>
    <p:sldId id="423" r:id="rId18"/>
    <p:sldId id="424" r:id="rId19"/>
  </p:sldIdLst>
  <p:sldSz cx="12192000" cy="6858000"/>
  <p:notesSz cx="6797675" cy="9928225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AEAEA"/>
    <a:srgbClr val="CCECFF"/>
    <a:srgbClr val="E1F4FF"/>
    <a:srgbClr val="FEE8FB"/>
    <a:srgbClr val="F0F8FA"/>
    <a:srgbClr val="FFF7FE"/>
    <a:srgbClr val="E7E7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6433" autoAdjust="0"/>
  </p:normalViewPr>
  <p:slideViewPr>
    <p:cSldViewPr snapToGrid="0">
      <p:cViewPr>
        <p:scale>
          <a:sx n="120" d="100"/>
          <a:sy n="120" d="100"/>
        </p:scale>
        <p:origin x="-582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20404FAD-7E9E-4083-B556-F8EC02BD4A3D}" type="datetimeFigureOut">
              <a:rPr lang="kk-KZ" smtClean="0"/>
              <a:pPr/>
              <a:t>13.02.2018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78009"/>
            <a:ext cx="5439101" cy="3908988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817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9817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2406821-E20B-4EAD-9251-D01A99312ADF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3882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0221-6870-4F9B-A53F-54C385C9AC7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866A-3EFB-4ABB-A8D0-A528ECD93627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6EE-098A-4150-90AF-0E58F4ECEF3B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3FD3-CF06-4562-B1BA-99048F79D808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1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A24B-E95E-49CB-AC09-1C048871E09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13E6-0B26-4566-8C51-4B064C6AD81C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9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C181-2D5C-4A3F-B7D0-4E63BAF4240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0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254F-F414-4291-A68A-14772CFD3ADE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2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9B9-26CC-4157-8504-C2B3D3E1445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CE27-2A3E-44DD-971C-CECCCF311EC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4618-0095-4815-9FA4-4D9198A17749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0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13.02.2018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6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#_ftnref2"/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Relationship Id="rId4" Type="http://schemas.openxmlformats.org/officeDocument/2006/relationships/hyperlink" Target="#_ftnref3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0211" y="1727337"/>
            <a:ext cx="107681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Аттестация </a:t>
            </a:r>
            <a:endParaRPr lang="ru-RU" sz="24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педагогических работников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и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приравненных к ним лиц, занимающих должности в организациях образования,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дошкольного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, начального, основного среднего, общего среднего,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технического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и профессионального, </a:t>
            </a:r>
            <a:r>
              <a:rPr lang="ru-RU" sz="2400" b="1" dirty="0" err="1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послесреднего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образований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30461" y="6276860"/>
            <a:ext cx="2047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Февраль, 2018 г.</a:t>
            </a:r>
            <a:endParaRPr lang="ru-RU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05773" y="3568417"/>
            <a:ext cx="1292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Проект</a:t>
            </a:r>
            <a:endParaRPr lang="ru-RU" sz="2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3888" y="394571"/>
            <a:ext cx="1035611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ДЕПАРТАМЕНТ ДОШКОЛЬНОГО И СРЕДНЕГО ОБРАЗОВАНИЯ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Stella.Ibraeva\Desktop\attestacij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445" y="4030082"/>
            <a:ext cx="5648990" cy="205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92" y="1630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9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683510" y="673408"/>
            <a:ext cx="8902984" cy="17933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84046" y="2613851"/>
            <a:ext cx="5227675" cy="38064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400806" y="2612052"/>
            <a:ext cx="5188688" cy="38082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4046" y="202317"/>
            <a:ext cx="109054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81691" y="818707"/>
            <a:ext cx="765544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</a:t>
            </a: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</a:t>
            </a:r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66819" y="2860157"/>
            <a:ext cx="4419600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ТЕСТИРОВАНИЕ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66820" y="4472753"/>
            <a:ext cx="1814622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(платно 2400 тн.)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838372" y="4472753"/>
            <a:ext cx="1648047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3351051" y="3997842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66820" y="5917029"/>
            <a:ext cx="44195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(май, ноябрь)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684046" y="1403489"/>
            <a:ext cx="999463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630345" y="4136061"/>
            <a:ext cx="32925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630345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922893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10586493" y="1371595"/>
            <a:ext cx="100300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727277" y="2977123"/>
            <a:ext cx="44196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ОБОЩЕНИЕ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7617588" y="4281269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6757052" y="4653419"/>
            <a:ext cx="1821674" cy="66908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9549831" y="4653418"/>
            <a:ext cx="1648047" cy="66908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0375861" y="4148458"/>
            <a:ext cx="0" cy="64858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8595" y="6333480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57052" y="5452604"/>
            <a:ext cx="4440826" cy="59899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Оплата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0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ella.Ibraeva\Desktop\re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087" y="1704747"/>
            <a:ext cx="1987617" cy="123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388" y="222527"/>
            <a:ext cx="11544177" cy="32318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0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758091"/>
              </p:ext>
            </p:extLst>
          </p:nvPr>
        </p:nvGraphicFramePr>
        <p:xfrm>
          <a:off x="5007935" y="3606323"/>
          <a:ext cx="6612688" cy="2906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55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64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Категории </a:t>
                      </a:r>
                      <a:endParaRPr lang="ru-RU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прохождения квалификационного теста</a:t>
                      </a:r>
                      <a:endParaRPr lang="ru-RU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7935" y="757953"/>
            <a:ext cx="6592185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Предлагаемая модель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19213" y="724395"/>
            <a:ext cx="11875" cy="57887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018" y="772804"/>
            <a:ext cx="4251229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Действующая модель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02019" y="1250179"/>
            <a:ext cx="4251229" cy="526297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1. Знание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законодательства Республики Казахстан -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вопросов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2. 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педагогики и психологии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3. 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предметных знаний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     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Общее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время тестирования составляет сто двадцать (120) минут, за исключением педагогических работников, тестируемых по основам предметных знаний по математике, физике, химии, а также преподавателей специальных, общепрофессиональных дисциплин и мастеров производственного обучения, для которых общее время тестирования составляет сто пятьдесят (150) минут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.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7933" y="1335250"/>
            <a:ext cx="4476309" cy="2062103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Начальное, основное среднее, общее среднее образования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:</a:t>
            </a:r>
            <a:endParaRPr lang="en-US" sz="1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endParaRPr lang="ru-RU" sz="16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Содержание учебного предмета</a:t>
            </a: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70 вопросов</a:t>
            </a:r>
          </a:p>
          <a:p>
            <a:pPr marL="342900" indent="-342900">
              <a:buFontTx/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«Педагогика, психология и  методика»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30 вопросов</a:t>
            </a:r>
            <a:endParaRPr lang="en-US" sz="1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2914" y="6330595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11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23248" y="411117"/>
            <a:ext cx="10972800" cy="62611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национального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квалификационного тестирования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357260"/>
              </p:ext>
            </p:extLst>
          </p:nvPr>
        </p:nvGraphicFramePr>
        <p:xfrm>
          <a:off x="676487" y="1185943"/>
          <a:ext cx="11046940" cy="45311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40122"/>
                <a:gridCol w="6934052"/>
                <a:gridCol w="1172766"/>
              </a:tblGrid>
              <a:tr h="524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Уровни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образования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Модули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Баллы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1017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Дошкольное образование</a:t>
                      </a:r>
                      <a:endParaRPr lang="ru-RU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«Методика дошкольного воспитания и обучения»</a:t>
                      </a:r>
                      <a:endParaRPr lang="ru-RU" sz="1600" dirty="0" smtClean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entury Gothic" pitchFamily="34" charset="0"/>
                        </a:rPr>
                        <a:t>70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1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«Дошкольная педагогика и психология» 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entury Gothic" pitchFamily="34" charset="0"/>
                        </a:rPr>
                        <a:t>30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4942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Начальное, основное среднее, общее среднее образования</a:t>
                      </a:r>
                      <a:endParaRPr lang="ru-RU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«Содержание учебного предмета»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70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4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«Методика преподавания»</a:t>
                      </a:r>
                      <a:endParaRPr lang="en-US" sz="1600" dirty="0" smtClean="0">
                        <a:solidFill>
                          <a:schemeClr val="dk1"/>
                        </a:solidFill>
                        <a:latin typeface="Century Gothic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30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1863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Техническое и профессиональное, </a:t>
                      </a:r>
                      <a:r>
                        <a:rPr lang="ru-RU" sz="1600" b="1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послесреднее</a:t>
                      </a:r>
                      <a:r>
                        <a:rPr lang="ru-RU" sz="1600" b="1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 образование</a:t>
                      </a:r>
                      <a:endParaRPr lang="ru-RU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«Содержание учебной дисциплины (модуля)/производственного обучения»</a:t>
                      </a:r>
                      <a:endParaRPr lang="en-US" sz="1600" dirty="0" smtClean="0">
                        <a:solidFill>
                          <a:schemeClr val="dk1"/>
                        </a:solidFill>
                        <a:latin typeface="Century Gothic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70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89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«Методика преподавания»</a:t>
                      </a:r>
                      <a:endParaRPr lang="en-US" sz="1600" dirty="0" smtClean="0">
                        <a:solidFill>
                          <a:schemeClr val="dk1"/>
                        </a:solidFill>
                        <a:latin typeface="Century Gothic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30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46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Дополнительное образование</a:t>
                      </a:r>
                      <a:endParaRPr lang="ru-RU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latin typeface="Century Gothic" pitchFamily="34" charset="0"/>
                        </a:rPr>
                        <a:t>«Методика преподавания и обучения»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entury Gothic" pitchFamily="34" charset="0"/>
                        </a:rPr>
                        <a:t>100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6487" y="5865849"/>
            <a:ext cx="10116851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dk1"/>
                </a:solidFill>
                <a:latin typeface="Century Gothic" pitchFamily="34" charset="0"/>
              </a:rPr>
              <a:t>Общее время тестирования </a:t>
            </a:r>
            <a:r>
              <a:rPr lang="ru-RU" sz="1600" dirty="0">
                <a:solidFill>
                  <a:schemeClr val="dk1"/>
                </a:solidFill>
                <a:latin typeface="Century Gothic" pitchFamily="34" charset="0"/>
              </a:rPr>
              <a:t>– 2 час</a:t>
            </a:r>
            <a:r>
              <a:rPr lang="kk-KZ" sz="1600" dirty="0">
                <a:solidFill>
                  <a:schemeClr val="dk1"/>
                </a:solidFill>
                <a:latin typeface="Century Gothic" pitchFamily="34" charset="0"/>
              </a:rPr>
              <a:t>а 40</a:t>
            </a:r>
            <a:r>
              <a:rPr lang="ru-RU" sz="1600" dirty="0">
                <a:solidFill>
                  <a:schemeClr val="dk1"/>
                </a:solidFill>
                <a:latin typeface="Century Gothic" pitchFamily="34" charset="0"/>
              </a:rPr>
              <a:t> минут (</a:t>
            </a:r>
            <a:r>
              <a:rPr lang="kk-KZ" sz="1600" dirty="0">
                <a:solidFill>
                  <a:schemeClr val="dk1"/>
                </a:solidFill>
                <a:latin typeface="Century Gothic" pitchFamily="34" charset="0"/>
              </a:rPr>
              <a:t>160</a:t>
            </a:r>
            <a:r>
              <a:rPr lang="ru-RU" sz="1600" dirty="0">
                <a:solidFill>
                  <a:schemeClr val="dk1"/>
                </a:solidFill>
                <a:latin typeface="Century Gothic" pitchFamily="34" charset="0"/>
              </a:rPr>
              <a:t> минут</a:t>
            </a:r>
            <a:r>
              <a:rPr lang="ru-RU" sz="1600" dirty="0" smtClean="0">
                <a:solidFill>
                  <a:schemeClr val="dk1"/>
                </a:solidFill>
                <a:latin typeface="Century Gothic" pitchFamily="34" charset="0"/>
              </a:rPr>
              <a:t>), для </a:t>
            </a:r>
            <a:r>
              <a:rPr lang="ru-RU" sz="1600" dirty="0">
                <a:solidFill>
                  <a:schemeClr val="dk1"/>
                </a:solidFill>
                <a:latin typeface="Century Gothic" pitchFamily="34" charset="0"/>
              </a:rPr>
              <a:t>специальностей </a:t>
            </a:r>
            <a:r>
              <a:rPr lang="kk-KZ" sz="1600" dirty="0">
                <a:solidFill>
                  <a:schemeClr val="dk1"/>
                </a:solidFill>
                <a:latin typeface="Century Gothic" pitchFamily="34" charset="0"/>
              </a:rPr>
              <a:t>«Естественных наук»</a:t>
            </a:r>
            <a:r>
              <a:rPr lang="ru-RU" sz="1600" dirty="0">
                <a:solidFill>
                  <a:schemeClr val="dk1"/>
                </a:solidFill>
                <a:latin typeface="Century Gothic" pitchFamily="34" charset="0"/>
              </a:rPr>
              <a:t> - </a:t>
            </a:r>
            <a:r>
              <a:rPr lang="kk-KZ" sz="1600" dirty="0">
                <a:solidFill>
                  <a:schemeClr val="dk1"/>
                </a:solidFill>
                <a:latin typeface="Century Gothic" pitchFamily="34" charset="0"/>
              </a:rPr>
              <a:t>3</a:t>
            </a:r>
            <a:r>
              <a:rPr lang="ru-RU" sz="1600" dirty="0">
                <a:solidFill>
                  <a:schemeClr val="dk1"/>
                </a:solidFill>
                <a:latin typeface="Century Gothic" pitchFamily="34" charset="0"/>
              </a:rPr>
              <a:t> часа </a:t>
            </a:r>
            <a:r>
              <a:rPr lang="kk-KZ" sz="1600" dirty="0">
                <a:solidFill>
                  <a:schemeClr val="dk1"/>
                </a:solidFill>
                <a:latin typeface="Century Gothic" pitchFamily="34" charset="0"/>
              </a:rPr>
              <a:t>10 минут</a:t>
            </a:r>
            <a:r>
              <a:rPr lang="ru-RU" sz="1600" dirty="0">
                <a:solidFill>
                  <a:schemeClr val="dk1"/>
                </a:solidFill>
                <a:latin typeface="Century Gothic" pitchFamily="34" charset="0"/>
              </a:rPr>
              <a:t> (1</a:t>
            </a:r>
            <a:r>
              <a:rPr lang="kk-KZ" sz="1600" dirty="0">
                <a:solidFill>
                  <a:schemeClr val="dk1"/>
                </a:solidFill>
                <a:latin typeface="Century Gothic" pitchFamily="34" charset="0"/>
              </a:rPr>
              <a:t>9</a:t>
            </a:r>
            <a:r>
              <a:rPr lang="ru-RU" sz="1600" dirty="0">
                <a:solidFill>
                  <a:schemeClr val="dk1"/>
                </a:solidFill>
                <a:latin typeface="Century Gothic" pitchFamily="34" charset="0"/>
              </a:rPr>
              <a:t>0 минут)</a:t>
            </a:r>
          </a:p>
        </p:txBody>
      </p:sp>
    </p:spTree>
    <p:extLst>
      <p:ext uri="{BB962C8B-B14F-4D97-AF65-F5344CB8AC3E}">
        <p14:creationId xmlns:p14="http://schemas.microsoft.com/office/powerpoint/2010/main" val="2857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8167" y="111672"/>
            <a:ext cx="8929633" cy="55734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НАЦИОНАЛЬНОЕ КВАЛИФИКАЦИОННОЕ ТЕСТИРОВАНИЕ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4427" y="1512602"/>
            <a:ext cx="5490803" cy="188982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аттестации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все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педагогического мастерства в аттестационную комиссию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сдают национальное квалификационное тестирование на платной основе (2400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тн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.)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предоставляет 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сертификат</a:t>
            </a:r>
            <a:endParaRPr lang="ru-RU" sz="1600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13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16930" y="3499843"/>
            <a:ext cx="5518300" cy="30469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anchor="ctr"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Педагогические работники, показавшие отрицательные результаты тестирования,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сдают повторно не более одного раза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течение сроков сдачи тестирования, определённых настоящими Правилами,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платной основе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 этом, допускается 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пересдача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тестирования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937654" y="855068"/>
            <a:ext cx="35626" cy="57713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30679" y="855068"/>
            <a:ext cx="5518300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Предлагаемая модель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79674" y="855068"/>
            <a:ext cx="3431836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Действующая модель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0636" y="3578473"/>
            <a:ext cx="5124620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Педагогические работники, претендующие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досрочную аттестацию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проходят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аттестацию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 два этапа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     1)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первый этап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тестирование на: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законодательства Республики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Казахстан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педагогики 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психологии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предметных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знаний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2)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второй этап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аналитическое обобщение итогов деятельности.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4382" y="1569765"/>
            <a:ext cx="5100874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педагогических работников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 очередной аттестации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осуществляется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одноэтапно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(портфолио)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путем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комплексного аналитического обобщения итогов деятельности педагогического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работника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60" y="57626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омер слайда 4"/>
          <p:cNvSpPr txBox="1">
            <a:spLocks/>
          </p:cNvSpPr>
          <p:nvPr/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k-K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13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8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150" y="401130"/>
            <a:ext cx="1028374" cy="100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574298" y="6398474"/>
            <a:ext cx="1450404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14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3976" y="243337"/>
            <a:ext cx="8123275" cy="767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1" y="1115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Прямая соединительная линия 31"/>
          <p:cNvCxnSpPr/>
          <p:nvPr/>
        </p:nvCxnSpPr>
        <p:spPr>
          <a:xfrm flipH="1">
            <a:off x="5973280" y="1444358"/>
            <a:ext cx="22078" cy="51820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47130" y="1868608"/>
            <a:ext cx="5044447" cy="45243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Материалы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педопыта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эссе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творческий отчет 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самоанализ профессиональной деятельности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участие в конференциях, семинарах,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круглых столах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публикации в СМИ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отзывы обучающихся, родителей, коллег, членов администрации</a:t>
            </a:r>
          </a:p>
          <a:p>
            <a:pPr algn="ctr"/>
            <a:endParaRPr lang="ru-RU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059741" y="1166802"/>
            <a:ext cx="3431836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Действующая модель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21733" y="1168564"/>
            <a:ext cx="426904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Предлагаемая модель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221733" y="1868608"/>
            <a:ext cx="55237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Century Gothic" pitchFamily="34" charset="0"/>
              </a:rPr>
              <a:t>Портфолио содержит</a:t>
            </a:r>
            <a:r>
              <a:rPr lang="ru-RU" sz="1600" dirty="0" smtClean="0">
                <a:latin typeface="Century Gothic" pitchFamily="34" charset="0"/>
              </a:rPr>
              <a:t>:</a:t>
            </a:r>
            <a:endParaRPr lang="en-US" sz="1600" dirty="0" smtClean="0">
              <a:latin typeface="Century Gothic" pitchFamily="34" charset="0"/>
            </a:endParaRPr>
          </a:p>
          <a:p>
            <a:endParaRPr lang="ru-RU" sz="1600" dirty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Century Gothic" pitchFamily="34" charset="0"/>
              </a:rPr>
              <a:t>Мониторинг качества знаний, умений и навыков обучающихся (воспитанников) за аттестационный период</a:t>
            </a:r>
            <a:r>
              <a:rPr lang="ru-RU" sz="1600" dirty="0" smtClean="0">
                <a:latin typeface="Century Gothic" pitchFamily="34" charset="0"/>
              </a:rPr>
              <a:t>;</a:t>
            </a:r>
            <a:endParaRPr lang="en-US" sz="1600" dirty="0" smtClean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600" dirty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Century Gothic" pitchFamily="34" charset="0"/>
              </a:rPr>
              <a:t>Копии документов, подтверждающих достижения обучающихся (воспитанников), или копии документов, подтверждающих обобщение опыта</a:t>
            </a:r>
            <a:r>
              <a:rPr lang="ru-RU" sz="1600" dirty="0" smtClean="0">
                <a:latin typeface="Century Gothic" pitchFamily="34" charset="0"/>
              </a:rPr>
              <a:t>;</a:t>
            </a:r>
            <a:endParaRPr lang="en-US" sz="1600" dirty="0" smtClean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600" dirty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Century Gothic" pitchFamily="34" charset="0"/>
              </a:rPr>
              <a:t>Листы наблюдения уроков/занятий/организованной учебной деятельности (не менее 5); </a:t>
            </a:r>
            <a:endParaRPr lang="en-US" sz="1600" dirty="0" smtClean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600" dirty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Century Gothic" pitchFamily="34" charset="0"/>
              </a:rPr>
              <a:t>Копии документов, подтверждающих достижения педагогического работника и приравненного к нему лица (при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7603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01763" y="28813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/>
          </p:nvPr>
        </p:nvGraphicFramePr>
        <p:xfrm>
          <a:off x="241702" y="1143000"/>
          <a:ext cx="11686440" cy="487544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7930"/>
                <a:gridCol w="2296014"/>
                <a:gridCol w="2336972"/>
                <a:gridCol w="2337762"/>
                <a:gridCol w="2337762"/>
              </a:tblGrid>
              <a:tr h="3279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entury Gothic" panose="020B0502020202020204" pitchFamily="34" charset="0"/>
                        </a:rPr>
                        <a:t>Требования для квалификационной категории</a:t>
                      </a:r>
                      <a:endParaRPr lang="ru-RU" sz="13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EE8F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entury Gothic" panose="020B0502020202020204" pitchFamily="34" charset="0"/>
                        </a:rPr>
                        <a:t>Квалификационная категория</a:t>
                      </a:r>
                      <a:endParaRPr lang="ru-RU" sz="13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EE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3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EE8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3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EE8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3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EE8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Century Gothic" panose="020B0502020202020204" pitchFamily="34" charset="0"/>
                        </a:rPr>
                        <a:t>Педагог-мастер</a:t>
                      </a:r>
                      <a:endParaRPr lang="ru-RU" sz="13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EE8FB"/>
                    </a:solidFill>
                  </a:tcPr>
                </a:tc>
              </a:tr>
              <a:tr h="724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Качество </a:t>
                      </a: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</a:rPr>
                        <a:t>знаний, умений и навыков</a:t>
                      </a:r>
                      <a:endParaRPr lang="ru-RU" sz="12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5% 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динамика от стартового мониторинга</a:t>
                      </a:r>
                      <a:endParaRPr lang="ru-RU" sz="12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10% 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динамика от стартового мониторинга</a:t>
                      </a:r>
                      <a:endParaRPr lang="ru-RU" sz="12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anose="020B0502020202020204" pitchFamily="34" charset="0"/>
                        </a:rPr>
                        <a:t>15% 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anose="020B0502020202020204" pitchFamily="34" charset="0"/>
                        </a:rPr>
                        <a:t>динамика от стартового мониторинга</a:t>
                      </a:r>
                      <a:endParaRPr lang="ru-RU" sz="12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anose="020B0502020202020204" pitchFamily="34" charset="0"/>
                        </a:rPr>
                        <a:t>20% -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anose="020B0502020202020204" pitchFamily="34" charset="0"/>
                        </a:rPr>
                        <a:t>динамика от стартового мониторинга</a:t>
                      </a:r>
                      <a:endParaRPr lang="ru-RU" sz="12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0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Качество </a:t>
                      </a: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</a:rPr>
                        <a:t>преподавания/</a:t>
                      </a:r>
                      <a:r>
                        <a:rPr lang="ru-RU" sz="1200" baseline="0" dirty="0" smtClean="0">
                          <a:effectLst/>
                          <a:latin typeface="Century Gothic" panose="020B0502020202020204" pitchFamily="34" charset="0"/>
                        </a:rPr>
                        <a:t>воспитания и обучения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Листы наблюдения уроков/занятий/организованной учебной деятельности </a:t>
                      </a:r>
                    </a:p>
                    <a:p>
                      <a:pPr lvl="0" algn="ctr"/>
                      <a:r>
                        <a:rPr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(не менее 5)</a:t>
                      </a:r>
                      <a:endParaRPr lang="ru-RU" sz="1200" i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Листы наблюдения уроков/занятий/организованной учебной деятельности </a:t>
                      </a:r>
                    </a:p>
                    <a:p>
                      <a:pPr lvl="0" algn="ctr"/>
                      <a:r>
                        <a:rPr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(не менее 5)</a:t>
                      </a:r>
                      <a:endParaRPr lang="ru-RU" sz="1200" i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Листы наблюдения уроков/занятий/организованной учебной деятельности </a:t>
                      </a:r>
                    </a:p>
                    <a:p>
                      <a:pPr marL="0" lvl="0" algn="ctr" defTabSz="914400" rtl="0" eaLnBrk="1" latinLnBrk="0" hangingPunct="1"/>
                      <a:r>
                        <a:rPr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(не менее 5)</a:t>
                      </a:r>
                      <a:endParaRPr lang="ru-RU" sz="1200" i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Лист наблюдения уроков с рекомендациями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</a:rPr>
                        <a:t>Независимого центра оценивания</a:t>
                      </a:r>
                      <a:endParaRPr lang="ru-RU" sz="12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31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Достижения </a:t>
                      </a: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</a:rPr>
                        <a:t>обучающихся (воспитанников), обобщение итогов деятельности</a:t>
                      </a:r>
                      <a:endParaRPr lang="ru-RU" sz="12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на уровне организации образования или имеет участников олимпиад, конкурсов, соревнований на уровне организации образования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на уровне района/города или имеет участников олимпиад, конкурсов, соревнований на уровне района/города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на уровне области/гг. Астаны, Алматы или имеет участников олимпиад, конкурсов, соревнований на уровне области/гг. Астаны, Алматы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724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Профессиональные достижения педагога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Century Gothic" panose="020B0502020202020204" pitchFamily="34" charset="0"/>
                        </a:rPr>
                        <a:t>(при наличии)</a:t>
                      </a:r>
                      <a:endParaRPr lang="ru-RU" sz="1200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</a:rPr>
                        <a:t>Участие в профессиональных конкурсах, олимпиадах и иных </a:t>
                      </a: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</a:rPr>
                        <a:t>мероприятиях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52076" y="6143891"/>
            <a:ext cx="874309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rId2"/>
              </a:rPr>
              <a:t>[</a:t>
            </a: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rId2"/>
              </a:rPr>
              <a:t>1]</a:t>
            </a:r>
            <a:r>
              <a:rPr kumimoji="0" lang="ru-RU" sz="1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 По итогам наблюдения уроков</a:t>
            </a:r>
            <a:endParaRPr kumimoji="0" lang="ru-RU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rId3"/>
              </a:rPr>
              <a:t>[2]</a:t>
            </a:r>
            <a:r>
              <a:rPr kumimoji="0" lang="ru-RU" sz="1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 Согласно перечню, утверждённому Министерством образования и науки Республики Казахстан</a:t>
            </a:r>
            <a:endParaRPr kumimoji="0" lang="ru-RU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rId4"/>
              </a:rPr>
              <a:t>[3]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 Выступления на конференциях, симпозиумах, разработка методических материалов, проведение семинаров, мастер классов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557283" y="0"/>
            <a:ext cx="11455022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Лист оценивания портфолио аттестуемого работника</a:t>
            </a:r>
            <a:br>
              <a:rPr lang="ru-RU" sz="20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(Комплексное аналитическое обобщение итогов деятельности, </a:t>
            </a:r>
            <a:r>
              <a:rPr lang="en-US" sz="20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II</a:t>
            </a:r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 этап)</a:t>
            </a:r>
          </a:p>
        </p:txBody>
      </p:sp>
    </p:spTree>
    <p:extLst>
      <p:ext uri="{BB962C8B-B14F-4D97-AF65-F5344CB8AC3E}">
        <p14:creationId xmlns:p14="http://schemas.microsoft.com/office/powerpoint/2010/main" val="163565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248" y="138160"/>
            <a:ext cx="10972800" cy="39410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по квалификационным категориям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212707" y="712982"/>
          <a:ext cx="11750723" cy="57986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35293"/>
                <a:gridCol w="2125362"/>
                <a:gridCol w="2380735"/>
                <a:gridCol w="2347784"/>
                <a:gridCol w="2061549"/>
              </a:tblGrid>
              <a:tr h="382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Педагог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Педагог-модератор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Педагог-эксперт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Педагог-исследователь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Педагог-мастер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89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Century Gothic" pitchFamily="34" charset="0"/>
                        </a:rPr>
                        <a:t>-</a:t>
                      </a:r>
                      <a:endParaRPr lang="ru-RU" sz="1000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Century Gothic" pitchFamily="34" charset="0"/>
                        </a:rPr>
                        <a:t>Отвечает общим требованиям, предъявляемым к квалификационной категории «педагог», кроме того:</a:t>
                      </a:r>
                      <a:endParaRPr lang="ru-RU" sz="1000" i="1" dirty="0"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30789" marR="30789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Century Gothic" pitchFamily="34" charset="0"/>
                        </a:rPr>
                        <a:t>Отвечает общим требованиям, предъявляемым к квалификационной категории «педагог-модератор», кроме того:</a:t>
                      </a:r>
                      <a:endParaRPr lang="ru-RU" sz="1000" i="1" dirty="0"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30789" marR="30789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Century Gothic" pitchFamily="34" charset="0"/>
                        </a:rPr>
                        <a:t>Отвечает общим требованиям, предъявляемым к квалификационной категории «педагог-эксперт», кроме того:</a:t>
                      </a:r>
                      <a:endParaRPr lang="ru-RU" sz="1000" i="1" dirty="0"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30789" marR="30789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Century Gothic" pitchFamily="34" charset="0"/>
                        </a:rPr>
                        <a:t>Отвечает общим требованиям, предъявляемым к квалификационной категории «педагог-исследователь», кроме того:</a:t>
                      </a:r>
                      <a:endParaRPr lang="ru-RU" sz="1000" i="1" dirty="0"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30789" marR="30789" marT="0" marB="0" anchor="ctr"/>
                </a:tc>
              </a:tr>
              <a:tr h="4403230">
                <a:tc>
                  <a:txBody>
                    <a:bodyPr/>
                    <a:lstStyle/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знает содержание учебного предмета (дисциплины, модуля),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воспитательно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-образовательного процесса, методику преподавания (воспитания и обучения) и оценивания;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планирует и организует учебный (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воспитательно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-образовательный) процесс с учетом психолого-возрастных особенностей обучающихся (воспитанников), используя эффективные формы, методы и средства обучения (воспитания);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способствует формированию общей культуры обучающего (воспитанника) и его социализации;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принимает участие в мероприятиях на уровне организации образования;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знает основы профессионально-педагогического общения;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владеет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общепользовательским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уровнем ИКТ-компетентности;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повышает свою профессиональную квалификацию.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0789" marR="30789" marT="0" marB="0"/>
                </a:tc>
                <a:tc>
                  <a:txBody>
                    <a:bodyPr/>
                    <a:lstStyle/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осуществляет индивидуальный подход в воспитании и обучении с учетом потребностей обучающихся (воспитанников);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владеет навыками профессионально-педагогического диалога;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проводит рефлексию и анализ личного вклада в результат обучения (воспитания) на уровне достижений обучающихся (воспитанников);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 уровне организации образования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или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имеет участников олимпиад, конкурсов, соревнований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уровне организации образования.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just" fontAlgn="base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30789" marR="30789" marT="0" marB="0"/>
                </a:tc>
                <a:tc>
                  <a:txBody>
                    <a:bodyPr/>
                    <a:lstStyle/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владеет навыками анализа организованной учебной деятельности;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осуществляет дифференцированный подход в обучении (воспитании) с учетом способностей обучающихся (воспитанников);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осуществляет наставничество и конструктивно определяет приоритеты профессионального развития: собственного и коллег;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владеет навыками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анализа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цифровых образовательных ресурсов.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 уровне района/города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или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имеет участников олимпиад, конкурсов, соревнований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 уровне района/города.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30789" marR="30789" marT="0" marB="0"/>
                </a:tc>
                <a:tc>
                  <a:txBody>
                    <a:bodyPr/>
                    <a:lstStyle/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владеет навыками разработки методики обучения (воспитания) и инструментов (индикаторов) оценивания;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обеспечивает развитие исследовательских навыков обучающихся (воспитанников);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осуществляет наставничество и конструктивно определяет стратегии развития в педагогическом сообществе;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владеет навыками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разработки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образовательных ресурсов;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обобщает свой опыт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 уровне области/гг. Астаны, Алматы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или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имеет участников олимпиад, конкурсов, соревнований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 уровне области/гг. Астаны, Алматы.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1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/>
                </a:tc>
                <a:tc>
                  <a:txBody>
                    <a:bodyPr/>
                    <a:lstStyle/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имеет авторскую программу или является автором (соавтором) изданных учебников, учебно-методических пособий, монографий, проектных работ, получивших одобрение и распространение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 республиканском уровне;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обеспечивает развитие навыков научного проектирования;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осуществляет наставничество и прогнозирует стратегии развития сети профессионального сообщества.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1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0789" marR="30789" marT="0" marB="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09600" y="580131"/>
            <a:ext cx="10972800" cy="78988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Решение по итогам аттестации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609599" y="1600206"/>
            <a:ext cx="10808043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476500" algn="l"/>
              </a:tabLst>
            </a:pP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принятия решений: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5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«рекомендован на заявляемый уровень» - </a:t>
            </a: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соответствии портфолио требованиям квалификационным квалификационной категории;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5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«не рекомендован на заявляемый уровень» - </a:t>
            </a: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несоответствии одному из требований к квалификационной категории</a:t>
            </a:r>
            <a:r>
              <a:rPr lang="ru-RU" sz="25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5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7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8988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Сроки прохождения аттестации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48223146"/>
              </p:ext>
            </p:extLst>
          </p:nvPr>
        </p:nvGraphicFramePr>
        <p:xfrm>
          <a:off x="609600" y="1282889"/>
          <a:ext cx="10950053" cy="489161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72425"/>
                <a:gridCol w="2236448"/>
                <a:gridCol w="2236448"/>
                <a:gridCol w="2904732"/>
              </a:tblGrid>
              <a:tr h="388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entury Gothic" pitchFamily="34" charset="0"/>
                        </a:rPr>
                        <a:t>Действие</a:t>
                      </a:r>
                      <a:endParaRPr lang="ru-RU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Аттестация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200" b="1" i="0" baseline="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(на период перехода)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b="1" dirty="0">
                          <a:effectLst/>
                          <a:latin typeface="Century Gothic" pitchFamily="34" charset="0"/>
                        </a:rPr>
                        <a:t>Аттестация №1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b="1" dirty="0">
                          <a:effectLst/>
                          <a:latin typeface="Century Gothic" pitchFamily="34" charset="0"/>
                        </a:rPr>
                        <a:t>Аттестация №2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8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entury Gothic" pitchFamily="34" charset="0"/>
                        </a:rPr>
                        <a:t>Подача заявления на аттестацию</a:t>
                      </a:r>
                      <a:endParaRPr lang="ru-RU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До 15 мая </a:t>
                      </a:r>
                      <a:r>
                        <a:rPr lang="ru-RU" sz="1600" dirty="0" err="1" smtClean="0">
                          <a:solidFill>
                            <a:srgbClr val="C00000"/>
                          </a:solidFill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т.г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До 15 января </a:t>
                      </a:r>
                      <a:r>
                        <a:rPr lang="ru-RU" sz="1600" dirty="0" err="1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>
                          <a:effectLst/>
                          <a:latin typeface="Century Gothic" pitchFamily="34" charset="0"/>
                        </a:rPr>
                        <a:t>До 15 сентября т.г.</a:t>
                      </a:r>
                      <a:endParaRPr lang="ru-RU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</a:tr>
              <a:tr h="116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entury Gothic" pitchFamily="34" charset="0"/>
                        </a:rPr>
                        <a:t>Этап 1: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прохождение национального квалификационного тестирования (НКТ)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entury Gothic" pitchFamily="34" charset="0"/>
                        </a:rPr>
                        <a:t>До 31 мая </a:t>
                      </a:r>
                      <a:r>
                        <a:rPr lang="ru-RU" sz="1600" dirty="0" err="1" smtClean="0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 smtClean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 smtClean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До 31 мая </a:t>
                      </a:r>
                      <a:r>
                        <a:rPr lang="ru-RU" sz="1600" dirty="0" err="1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entury Gothic" pitchFamily="34" charset="0"/>
                        </a:rPr>
                        <a:t>До 30 октября т.г.</a:t>
                      </a:r>
                      <a:endParaRPr lang="ru-RU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</a:tr>
              <a:tr h="388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entury Gothic" pitchFamily="34" charset="0"/>
                        </a:rPr>
                        <a:t>Сдача портфолио аттестуемого работника</a:t>
                      </a:r>
                      <a:endParaRPr lang="ru-RU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entury Gothic" pitchFamily="34" charset="0"/>
                        </a:rPr>
                        <a:t>До 31 июня </a:t>
                      </a:r>
                      <a:r>
                        <a:rPr lang="ru-RU" sz="1600" dirty="0" err="1" smtClean="0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 smtClean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 smtClean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До 31 июня </a:t>
                      </a:r>
                      <a:r>
                        <a:rPr lang="ru-RU" sz="1600" dirty="0" err="1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entury Gothic" pitchFamily="34" charset="0"/>
                        </a:rPr>
                        <a:t>До 15 ноября т.г.</a:t>
                      </a:r>
                      <a:endParaRPr lang="ru-RU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</a:tr>
              <a:tr h="116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entury Gothic" pitchFamily="34" charset="0"/>
                        </a:rPr>
                        <a:t>Этап 2: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Комплексное аналитическое обобщение итогов деятельности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До 31 июля </a:t>
                      </a:r>
                      <a:r>
                        <a:rPr lang="ru-RU" sz="1600" dirty="0" err="1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До 31 июля </a:t>
                      </a:r>
                      <a:r>
                        <a:rPr lang="ru-RU" sz="1600" dirty="0" err="1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entury Gothic" pitchFamily="34" charset="0"/>
                        </a:rPr>
                        <a:t>До 15 декабря т.г.</a:t>
                      </a:r>
                      <a:endParaRPr lang="ru-RU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</a:tr>
              <a:tr h="388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entury Gothic" pitchFamily="34" charset="0"/>
                        </a:rPr>
                        <a:t>Решение аттестационной комиссии </a:t>
                      </a:r>
                      <a:endParaRPr lang="ru-RU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До 20 августа </a:t>
                      </a:r>
                      <a:r>
                        <a:rPr lang="ru-RU" sz="1600" dirty="0" err="1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До 20 августа </a:t>
                      </a:r>
                      <a:r>
                        <a:rPr lang="ru-RU" sz="1600" dirty="0" err="1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6060" algn="ctr"/>
                          <a:tab pos="2419350" algn="l"/>
                        </a:tabLst>
                      </a:pPr>
                      <a:r>
                        <a:rPr lang="ru-RU" sz="1600">
                          <a:effectLst/>
                          <a:latin typeface="Century Gothic" pitchFamily="34" charset="0"/>
                        </a:rPr>
                        <a:t>До 20 декабря т.г.</a:t>
                      </a:r>
                      <a:endParaRPr lang="ru-RU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</a:tr>
              <a:tr h="388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entury Gothic" pitchFamily="34" charset="0"/>
                        </a:rPr>
                        <a:t>Решение вступает в силу</a:t>
                      </a:r>
                      <a:endParaRPr lang="ru-RU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С 1 сентября </a:t>
                      </a:r>
                      <a:r>
                        <a:rPr lang="ru-RU" sz="1600" dirty="0" err="1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С 1 сентября </a:t>
                      </a:r>
                      <a:r>
                        <a:rPr lang="ru-RU" sz="1600" dirty="0" err="1">
                          <a:effectLst/>
                          <a:latin typeface="Century Gothic" pitchFamily="34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entury Gothic" pitchFamily="34" charset="0"/>
                        </a:rPr>
                        <a:t>С 1 января следующего года</a:t>
                      </a:r>
                      <a:endParaRPr lang="ru-RU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332" marR="39332" marT="0" marB="0" anchor="ctr"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600" y="6307707"/>
            <a:ext cx="34788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i="1" dirty="0">
                <a:solidFill>
                  <a:srgbClr val="C00000"/>
                </a:solidFill>
                <a:latin typeface="Century Gothic" pitchFamily="34" charset="0"/>
              </a:rPr>
              <a:t>*</a:t>
            </a:r>
            <a:r>
              <a:rPr lang="ru-RU" sz="1400" i="1" dirty="0">
                <a:latin typeface="Century Gothic" pitchFamily="34" charset="0"/>
              </a:rPr>
              <a:t>Аттестация проводится 2 раза в год</a:t>
            </a:r>
            <a:endParaRPr lang="ru-RU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7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85460" y="285270"/>
            <a:ext cx="5762847" cy="76735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ЦЕЛИ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09599" y="1301424"/>
            <a:ext cx="5068187" cy="70812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endParaRPr lang="ru-RU" sz="1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Согласно действующим Правилам:</a:t>
            </a:r>
          </a:p>
          <a:p>
            <a:pPr algn="ctr"/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12992" y="2483211"/>
            <a:ext cx="5054161" cy="2205732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определение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соответствия педагогического работника и приравненных к ним лиц квалификационным требованиям на основе оценки его профессиональной компетентности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обеспечение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единого подхода при проведении аттестации педагогических работников организаций образования.</a:t>
            </a:r>
          </a:p>
          <a:p>
            <a:pPr marL="0" indent="0">
              <a:spcBef>
                <a:spcPts val="0"/>
              </a:spcBef>
            </a:pP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6453963" y="1301425"/>
            <a:ext cx="5128437" cy="6928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Предлагается следующее дополнение:</a:t>
            </a:r>
          </a:p>
          <a:p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6443330" y="2419413"/>
            <a:ext cx="5139075" cy="3673028"/>
          </a:xfrm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определение соответствия педагогического работника или приравненного к нему лица требованиям квалификационной категории на основе оценки профессиональной компетентности педагогических работников и приравненных к ним лиц,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единого подхода при проведении аттестации педагогических работников и приравненных к ним лиц организаций образования,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также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повышение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качества преподавания.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05012" y="6386549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18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263" y="57173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низ 1"/>
          <p:cNvSpPr/>
          <p:nvPr/>
        </p:nvSpPr>
        <p:spPr>
          <a:xfrm>
            <a:off x="2445487" y="2087512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626547" y="2053839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Stella.Ibraeva\Desktop\1ea73f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05" y="4720840"/>
            <a:ext cx="3808321" cy="203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7976" y="386033"/>
            <a:ext cx="10337787" cy="4805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ПЕРЕХОД НА НОВУЮ МОДЕЛЬ АТТЕСТАЦИИ ПЕДАГОГОВ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392334"/>
            <a:ext cx="5677786" cy="163794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педагогических работников и приравненных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 ним лиц устанавливаются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квалификационные категории: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«педагог», «педагог-модератор»,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«педагог-эксперт», «педагог-исследователь»,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«педагог-мастер»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28014" y="6462708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3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35032" y="2527854"/>
            <a:ext cx="1956185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75089" y="333780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535033" y="333780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75089" y="413968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535033" y="413968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91706" y="4946606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551649" y="4946606"/>
            <a:ext cx="1939567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691706" y="5751512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551650" y="5751512"/>
            <a:ext cx="1939566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6675089" y="1367129"/>
            <a:ext cx="2054246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452145" y="1367129"/>
            <a:ext cx="199653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99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tella.Ibraeva\Desktop\p99_62393868306a7570edcd8252cee26d771e324d8a53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8" y="3878891"/>
            <a:ext cx="2134356" cy="179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87" y="2172069"/>
            <a:ext cx="1103221" cy="110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20194" y="3233199"/>
            <a:ext cx="3582894" cy="353943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Действующие квалификационные категории педагогических работников и приравненных к ним лиц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сохраняют свое действие до срока наступления очередной аттестации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Желающие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повысить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категории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подают заявления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аттестацию по новой системе, сдают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национальное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квалификационное тестирование</a:t>
            </a:r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6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0251" y="1422354"/>
            <a:ext cx="7178719" cy="144638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Очередная </a:t>
            </a:r>
            <a:r>
              <a:rPr lang="ru-RU" sz="1600" b="1" dirty="0">
                <a:solidFill>
                  <a:srgbClr val="C00000"/>
                </a:solidFill>
                <a:latin typeface="Century Gothic" pitchFamily="34" charset="0"/>
              </a:rPr>
              <a:t>и досрочная аттестации </a:t>
            </a:r>
            <a:r>
              <a:rPr lang="ru-RU" sz="1600" dirty="0">
                <a:latin typeface="Century Gothic" pitchFamily="34" charset="0"/>
              </a:rPr>
              <a:t>проводятся в два этапа:</a:t>
            </a:r>
          </a:p>
          <a:p>
            <a:pPr lvl="0"/>
            <a:r>
              <a:rPr lang="ru-RU" sz="1600" dirty="0">
                <a:latin typeface="Century Gothic" pitchFamily="34" charset="0"/>
              </a:rPr>
              <a:t>первый этап – национальное квалификационное тестирование (далее – тестирование);</a:t>
            </a:r>
          </a:p>
          <a:p>
            <a:pPr lvl="0"/>
            <a:r>
              <a:rPr lang="ru-RU" sz="1600" dirty="0">
                <a:latin typeface="Century Gothic" pitchFamily="34" charset="0"/>
              </a:rPr>
              <a:t>второй этап - комплексное аналитическое обобщение итогов деятельности.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28014" y="6462708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930824" y="2527854"/>
            <a:ext cx="1956185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780577" y="333780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930825" y="333780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780577" y="413968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930825" y="413968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797194" y="4946606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947441" y="4946606"/>
            <a:ext cx="1939567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797194" y="5751512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947442" y="5751512"/>
            <a:ext cx="1939566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7615457" y="1367129"/>
            <a:ext cx="1869744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847937" y="1367129"/>
            <a:ext cx="199653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075" y="2172069"/>
            <a:ext cx="1103221" cy="110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 стрелкой 6"/>
          <p:cNvCxnSpPr>
            <a:stCxn id="32" idx="3"/>
          </p:cNvCxnSpPr>
          <p:nvPr/>
        </p:nvCxnSpPr>
        <p:spPr>
          <a:xfrm flipV="1">
            <a:off x="9485201" y="1736854"/>
            <a:ext cx="321419" cy="32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00250" y="3571985"/>
            <a:ext cx="7178721" cy="25699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700" b="1" dirty="0">
                <a:solidFill>
                  <a:srgbClr val="C00000"/>
                </a:solidFill>
                <a:latin typeface="Century Gothic" pitchFamily="34" charset="0"/>
              </a:rPr>
              <a:t>!</a:t>
            </a:r>
            <a:r>
              <a:rPr lang="en-US" sz="1700" dirty="0">
                <a:latin typeface="Century Gothic" pitchFamily="34" charset="0"/>
              </a:rPr>
              <a:t> </a:t>
            </a:r>
            <a:r>
              <a:rPr lang="ru-RU" sz="1600" dirty="0">
                <a:latin typeface="Century Gothic" pitchFamily="34" charset="0"/>
              </a:rPr>
              <a:t>Педагогические работники и приравненные к ним лица, имеющие вторую, первую, высшую квалификационные категории, </a:t>
            </a:r>
            <a:r>
              <a:rPr lang="ru-RU" sz="1600" b="1" dirty="0">
                <a:solidFill>
                  <a:srgbClr val="C00000"/>
                </a:solidFill>
                <a:latin typeface="Century Gothic" pitchFamily="34" charset="0"/>
              </a:rPr>
              <a:t>вправе претендовать на одну из квалификационных категорий</a:t>
            </a:r>
            <a:r>
              <a:rPr lang="ru-RU" sz="1600" dirty="0">
                <a:latin typeface="Century Gothic" pitchFamily="34" charset="0"/>
              </a:rPr>
              <a:t>, установленных настоящими Правилами, при соответствии квалификационным требованиям, предъявляемым к уровню квалификации педагогического работника и приравненного к нему лица.</a:t>
            </a:r>
          </a:p>
          <a:p>
            <a:pPr algn="just"/>
            <a:r>
              <a:rPr lang="ru-RU" sz="1600" dirty="0">
                <a:latin typeface="Century Gothic" pitchFamily="34" charset="0"/>
              </a:rPr>
              <a:t>Педагогические работники и приравненные к ним лица без категории приравниваются к квалификационной категории «педагог».</a:t>
            </a:r>
          </a:p>
        </p:txBody>
      </p:sp>
      <p:sp>
        <p:nvSpPr>
          <p:cNvPr id="38" name="Заголовок 1"/>
          <p:cNvSpPr>
            <a:spLocks noGrp="1"/>
          </p:cNvSpPr>
          <p:nvPr>
            <p:ph type="title"/>
          </p:nvPr>
        </p:nvSpPr>
        <p:spPr>
          <a:xfrm>
            <a:off x="4360995" y="487072"/>
            <a:ext cx="4312690" cy="39410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АТТЕСТАЦИ</a:t>
            </a:r>
            <a:r>
              <a:rPr lang="ru-RU" sz="28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Я</a:t>
            </a:r>
          </a:p>
        </p:txBody>
      </p:sp>
    </p:spTree>
    <p:extLst>
      <p:ext uri="{BB962C8B-B14F-4D97-AF65-F5344CB8AC3E}">
        <p14:creationId xmlns:p14="http://schemas.microsoft.com/office/powerpoint/2010/main" val="138059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938617" y="2126917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Школа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596163" y="1099161"/>
            <a:ext cx="2137639" cy="102775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(без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стажа)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3326356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596164" y="4517996"/>
            <a:ext cx="213763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Согласно требованиям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10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досрочно)</a:t>
            </a:r>
          </a:p>
          <a:p>
            <a:pPr algn="ctr" defTabSz="711200">
              <a:spcBef>
                <a:spcPct val="0"/>
              </a:spcBef>
            </a:pPr>
            <a:endParaRPr lang="kk-KZ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( стаж 4 года+  требования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501222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4882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542521"/>
            <a:ext cx="900845" cy="92953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65980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90704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2469" y="156155"/>
            <a:ext cx="325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85901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99100" y="217041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93455"/>
              </p:ext>
            </p:extLst>
          </p:nvPr>
        </p:nvGraphicFramePr>
        <p:xfrm>
          <a:off x="1021277" y="702554"/>
          <a:ext cx="4381995" cy="576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969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621029"/>
            <a:ext cx="2137639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- Согласно требованиям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10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досрочно)</a:t>
            </a: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( стаж 5 лет+  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436873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596163" y="2202381"/>
            <a:ext cx="2137639" cy="98884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marL="17145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Согласно требованиям </a:t>
            </a:r>
            <a:r>
              <a:rPr lang="ru-RU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10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</a:t>
            </a:r>
          </a:p>
          <a:p>
            <a:pPr marL="171450" indent="-171450" algn="ctr" defTabSz="711200">
              <a:spcBef>
                <a:spcPct val="0"/>
              </a:spcBef>
              <a:buFontTx/>
              <a:buChar char="-"/>
            </a:pPr>
            <a:endParaRPr lang="kk-KZ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всех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учителей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(стаж 2 года + требования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086715"/>
            <a:ext cx="868015" cy="98302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171943"/>
            <a:ext cx="893167" cy="99869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3326357"/>
            <a:ext cx="2137639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Согласно требованиям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10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досрочно)</a:t>
            </a:r>
          </a:p>
          <a:p>
            <a:pPr algn="ctr" defTabSz="711200">
              <a:spcBef>
                <a:spcPct val="0"/>
              </a:spcBef>
            </a:pPr>
            <a:endParaRPr lang="kk-KZ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(стаж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3 года+ 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3326358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435516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71285" y="698738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1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996736" y="5625588"/>
            <a:ext cx="1699774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оценивания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97" y="576365"/>
            <a:ext cx="10972800" cy="35315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прохождению досрочной аттестации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924335" y="1433384"/>
            <a:ext cx="10017456" cy="4547286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>
                <a:latin typeface="Century Gothic" panose="020B0502020202020204" pitchFamily="34" charset="0"/>
              </a:rPr>
              <a:t>лица, являющиеся победителями профессиональных конкурсов, педагогических олимпиад </a:t>
            </a:r>
            <a:r>
              <a:rPr lang="ru-RU" sz="1400" b="1" dirty="0">
                <a:latin typeface="Century Gothic" panose="020B0502020202020204" pitchFamily="34" charset="0"/>
              </a:rPr>
              <a:t>на уровне организации образования</a:t>
            </a:r>
            <a:r>
              <a:rPr lang="ru-RU" sz="1400" dirty="0"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>
                <a:latin typeface="Century Gothic" panose="020B0502020202020204" pitchFamily="34" charset="0"/>
              </a:rPr>
              <a:t>лица, подготовившие победителей предметных олимпиад, творческих, профессиональных конкурсов, научных, спортивных соревнований </a:t>
            </a:r>
            <a:r>
              <a:rPr lang="ru-RU" sz="1400" b="1" dirty="0">
                <a:latin typeface="Century Gothic" panose="020B0502020202020204" pitchFamily="34" charset="0"/>
              </a:rPr>
              <a:t>на уровне организации образования</a:t>
            </a:r>
            <a:r>
              <a:rPr lang="ru-RU" sz="1400" dirty="0">
                <a:latin typeface="Century Gothic" panose="020B0502020202020204" pitchFamily="34" charset="0"/>
              </a:rPr>
              <a:t>, согласно перечню, утвержденному уполномоченным органом;</a:t>
            </a:r>
          </a:p>
          <a:p>
            <a:r>
              <a:rPr lang="ru-RU" sz="1400" dirty="0">
                <a:latin typeface="Century Gothic" panose="020B0502020202020204" pitchFamily="34" charset="0"/>
              </a:rPr>
              <a:t>лица, обобщившие собственный педагогический опыт </a:t>
            </a:r>
            <a:r>
              <a:rPr lang="ru-RU" sz="1400" b="1" dirty="0">
                <a:latin typeface="Century Gothic" panose="020B0502020202020204" pitchFamily="34" charset="0"/>
              </a:rPr>
              <a:t>на</a:t>
            </a:r>
            <a:r>
              <a:rPr lang="ru-RU" sz="1400" dirty="0">
                <a:latin typeface="Century Gothic" panose="020B0502020202020204" pitchFamily="34" charset="0"/>
              </a:rPr>
              <a:t> </a:t>
            </a:r>
            <a:r>
              <a:rPr lang="ru-RU" sz="1400" b="1" dirty="0">
                <a:latin typeface="Century Gothic" panose="020B0502020202020204" pitchFamily="34" charset="0"/>
              </a:rPr>
              <a:t>уровне организации образования</a:t>
            </a:r>
            <a:r>
              <a:rPr lang="ru-RU" sz="1400" dirty="0" smtClean="0">
                <a:latin typeface="Century Gothic" panose="020B0502020202020204" pitchFamily="34" charset="0"/>
              </a:rPr>
              <a:t>;</a:t>
            </a:r>
            <a:endParaRPr lang="en-US" sz="1400" dirty="0" smtClean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latin typeface="Century Gothic" panose="020B0502020202020204" pitchFamily="34" charset="0"/>
              </a:rPr>
              <a:t>лица</a:t>
            </a:r>
            <a:r>
              <a:rPr lang="ru-RU" sz="1400" dirty="0">
                <a:latin typeface="Century Gothic" panose="020B0502020202020204" pitchFamily="34" charset="0"/>
              </a:rPr>
              <a:t>, являющиеся </a:t>
            </a:r>
            <a:r>
              <a:rPr lang="ru-RU" sz="1400" b="1" dirty="0">
                <a:latin typeface="Century Gothic" panose="020B0502020202020204" pitchFamily="34" charset="0"/>
              </a:rPr>
              <a:t>кандидатами в мастера спорта по профилирующему предмету (дисциплине, модулю</a:t>
            </a:r>
            <a:r>
              <a:rPr lang="ru-RU" sz="1400" b="1" dirty="0" smtClean="0">
                <a:latin typeface="Century Gothic" panose="020B0502020202020204" pitchFamily="34" charset="0"/>
              </a:rPr>
              <a:t>);</a:t>
            </a:r>
            <a:endParaRPr lang="ru-RU" sz="1400" dirty="0">
              <a:latin typeface="Century Gothic" panose="020B0502020202020204" pitchFamily="34" charset="0"/>
            </a:endParaRPr>
          </a:p>
          <a:p>
            <a:endParaRPr lang="ru-RU" sz="1400" dirty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  <a:r>
              <a:rPr lang="ru-RU" sz="1400" dirty="0" smtClean="0">
                <a:latin typeface="Century Gothic" panose="020B0502020202020204" pitchFamily="34" charset="0"/>
              </a:rPr>
              <a:t>лица</a:t>
            </a:r>
            <a:r>
              <a:rPr lang="ru-RU" sz="1400" dirty="0">
                <a:latin typeface="Century Gothic" panose="020B0502020202020204" pitchFamily="34" charset="0"/>
              </a:rPr>
              <a:t>, окончившие высшее учебное заведение с </a:t>
            </a:r>
            <a:r>
              <a:rPr lang="ru-RU" sz="1400" b="1" dirty="0">
                <a:latin typeface="Century Gothic" panose="020B0502020202020204" pitchFamily="34" charset="0"/>
              </a:rPr>
              <a:t>«отличием»;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1400" dirty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  <a:r>
              <a:rPr lang="ru-RU" sz="1400" dirty="0" smtClean="0">
                <a:latin typeface="Century Gothic" panose="020B0502020202020204" pitchFamily="34" charset="0"/>
              </a:rPr>
              <a:t>лица</a:t>
            </a:r>
            <a:r>
              <a:rPr lang="ru-RU" sz="1400" dirty="0">
                <a:latin typeface="Century Gothic" panose="020B0502020202020204" pitchFamily="34" charset="0"/>
              </a:rPr>
              <a:t>, являющиеся выпускниками программы </a:t>
            </a:r>
            <a:r>
              <a:rPr lang="ru-RU" sz="1400" b="1" dirty="0">
                <a:latin typeface="Century Gothic" panose="020B0502020202020204" pitchFamily="34" charset="0"/>
              </a:rPr>
              <a:t>«</a:t>
            </a:r>
            <a:r>
              <a:rPr lang="ru-RU" sz="1400" b="1" dirty="0" err="1">
                <a:latin typeface="Century Gothic" panose="020B0502020202020204" pitchFamily="34" charset="0"/>
              </a:rPr>
              <a:t>Болашақ</a:t>
            </a:r>
            <a:r>
              <a:rPr lang="ru-RU" sz="1400" b="1" dirty="0">
                <a:latin typeface="Century Gothic" panose="020B0502020202020204" pitchFamily="34" charset="0"/>
              </a:rPr>
              <a:t>»;</a:t>
            </a:r>
            <a:endParaRPr lang="ru-RU" sz="1400" dirty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  <a:r>
              <a:rPr lang="ru-RU" sz="1400" dirty="0" smtClean="0">
                <a:latin typeface="Century Gothic" panose="020B0502020202020204" pitchFamily="34" charset="0"/>
              </a:rPr>
              <a:t>лица</a:t>
            </a:r>
            <a:r>
              <a:rPr lang="ru-RU" sz="1400" dirty="0">
                <a:latin typeface="Century Gothic" panose="020B0502020202020204" pitchFamily="34" charset="0"/>
              </a:rPr>
              <a:t>, окончившие высшее учебное заведение </a:t>
            </a:r>
            <a:r>
              <a:rPr lang="ru-RU" sz="1400" b="1" dirty="0">
                <a:latin typeface="Century Gothic" panose="020B0502020202020204" pitchFamily="34" charset="0"/>
              </a:rPr>
              <a:t>с английским языком обучения </a:t>
            </a:r>
            <a:r>
              <a:rPr lang="ru-RU" sz="1400" dirty="0">
                <a:latin typeface="Century Gothic" panose="020B0502020202020204" pitchFamily="34" charset="0"/>
              </a:rPr>
              <a:t>или </a:t>
            </a:r>
            <a:r>
              <a:rPr lang="ru-RU" sz="1400" b="1" dirty="0">
                <a:latin typeface="Century Gothic" panose="020B0502020202020204" pitchFamily="34" charset="0"/>
              </a:rPr>
              <a:t>по специальности с правом преподавания предмета (дисциплины) на английском языке;</a:t>
            </a:r>
            <a:r>
              <a:rPr lang="ru-RU" sz="1400" dirty="0">
                <a:latin typeface="Century Gothic" panose="020B0502020202020204" pitchFamily="34" charset="0"/>
              </a:rPr>
              <a:t>   </a:t>
            </a:r>
            <a:r>
              <a:rPr lang="ru-RU" sz="1400" strike="sngStrike" dirty="0">
                <a:latin typeface="Century Gothic" panose="020B0502020202020204" pitchFamily="34" charset="0"/>
              </a:rPr>
              <a:t>               </a:t>
            </a:r>
            <a:endParaRPr lang="ru-RU" sz="1400" dirty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  <a:r>
              <a:rPr lang="ru-RU" sz="1400" dirty="0" smtClean="0">
                <a:latin typeface="Century Gothic" panose="020B0502020202020204" pitchFamily="34" charset="0"/>
              </a:rPr>
              <a:t>лица</a:t>
            </a:r>
            <a:r>
              <a:rPr lang="ru-RU" sz="1400" dirty="0">
                <a:latin typeface="Century Gothic" panose="020B0502020202020204" pitchFamily="34" charset="0"/>
              </a:rPr>
              <a:t>, имеющие академическую степень </a:t>
            </a:r>
            <a:r>
              <a:rPr lang="ru-RU" sz="1400" b="1" dirty="0">
                <a:latin typeface="Century Gothic" panose="020B0502020202020204" pitchFamily="34" charset="0"/>
              </a:rPr>
              <a:t>магистра</a:t>
            </a:r>
            <a:r>
              <a:rPr lang="ru-RU" sz="1400" dirty="0"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  <a:r>
              <a:rPr lang="ru-RU" sz="1400" dirty="0" smtClean="0">
                <a:latin typeface="Century Gothic" panose="020B0502020202020204" pitchFamily="34" charset="0"/>
              </a:rPr>
              <a:t>лица</a:t>
            </a:r>
            <a:r>
              <a:rPr lang="ru-RU" sz="1400" dirty="0">
                <a:latin typeface="Century Gothic" panose="020B0502020202020204" pitchFamily="34" charset="0"/>
              </a:rPr>
              <a:t>, окончившие </a:t>
            </a:r>
            <a:r>
              <a:rPr lang="ru-RU" sz="1400" b="1" dirty="0">
                <a:latin typeface="Century Gothic" panose="020B0502020202020204" pitchFamily="34" charset="0"/>
              </a:rPr>
              <a:t>среднее профессиональное (техническое и профессиональное, </a:t>
            </a:r>
            <a:r>
              <a:rPr lang="ru-RU" sz="1400" b="1" dirty="0" err="1">
                <a:latin typeface="Century Gothic" panose="020B0502020202020204" pitchFamily="34" charset="0"/>
              </a:rPr>
              <a:t>послесреднее</a:t>
            </a:r>
            <a:r>
              <a:rPr lang="ru-RU" sz="1400" b="1" dirty="0">
                <a:latin typeface="Century Gothic" panose="020B0502020202020204" pitchFamily="34" charset="0"/>
              </a:rPr>
              <a:t>) учебное заведение с «отличием»</a:t>
            </a:r>
            <a:r>
              <a:rPr lang="ru-RU" sz="1400" dirty="0">
                <a:latin typeface="Century Gothic" panose="020B0502020202020204" pitchFamily="34" charset="0"/>
              </a:rPr>
              <a:t> и имеющие стаж педагогической деятельности </a:t>
            </a:r>
            <a:r>
              <a:rPr lang="ru-RU" sz="1400" b="1" dirty="0">
                <a:latin typeface="Century Gothic" panose="020B0502020202020204" pitchFamily="34" charset="0"/>
              </a:rPr>
              <a:t>не менее одного </a:t>
            </a:r>
            <a:r>
              <a:rPr lang="ru-RU" sz="1400" b="1" dirty="0" smtClean="0">
                <a:latin typeface="Century Gothic" panose="020B0502020202020204" pitchFamily="34" charset="0"/>
              </a:rPr>
              <a:t>года;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  <a:r>
              <a:rPr lang="ru-RU" sz="1400" dirty="0" smtClean="0">
                <a:latin typeface="Century Gothic" panose="020B0502020202020204" pitchFamily="34" charset="0"/>
              </a:rPr>
              <a:t>лица</a:t>
            </a:r>
            <a:r>
              <a:rPr lang="ru-RU" sz="1400" dirty="0">
                <a:latin typeface="Century Gothic" panose="020B0502020202020204" pitchFamily="34" charset="0"/>
              </a:rPr>
              <a:t>, </a:t>
            </a:r>
            <a:r>
              <a:rPr lang="ru-RU" sz="1400" b="1" dirty="0">
                <a:latin typeface="Century Gothic" panose="020B0502020202020204" pitchFamily="34" charset="0"/>
              </a:rPr>
              <a:t>перешедшие с производства</a:t>
            </a:r>
            <a:r>
              <a:rPr lang="ru-RU" sz="1400" dirty="0">
                <a:latin typeface="Century Gothic" panose="020B0502020202020204" pitchFamily="34" charset="0"/>
              </a:rPr>
              <a:t> на педагогическую работу в организации образования, имеющие стаж производственной работы </a:t>
            </a:r>
            <a:r>
              <a:rPr lang="ru-RU" sz="1400" b="1" dirty="0">
                <a:latin typeface="Century Gothic" panose="020B0502020202020204" pitchFamily="34" charset="0"/>
              </a:rPr>
              <a:t>не менее трех лет</a:t>
            </a:r>
            <a:r>
              <a:rPr lang="ru-RU" sz="1400" dirty="0">
                <a:latin typeface="Century Gothic" panose="020B0502020202020204" pitchFamily="34" charset="0"/>
              </a:rPr>
              <a:t>.</a:t>
            </a:r>
          </a:p>
          <a:p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z="1500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 sz="15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4843" y="1433384"/>
            <a:ext cx="1375962" cy="45472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«Педагог-модератор</a:t>
            </a:r>
            <a:r>
              <a:rPr lang="ru-RU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»:</a:t>
            </a:r>
          </a:p>
          <a:p>
            <a:pPr algn="ctr"/>
            <a:endParaRPr lang="ru-RU" sz="1500" dirty="0"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27673" y="6140547"/>
            <a:ext cx="94547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*проходят аттестацию в 1 </a:t>
            </a:r>
            <a:r>
              <a:rPr lang="ru-RU" sz="1400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этап</a:t>
            </a:r>
            <a:r>
              <a:rPr lang="en-US" sz="1400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(</a:t>
            </a:r>
            <a:r>
              <a:rPr lang="ru-RU" sz="1400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Национальное квалификационное тестирование)</a:t>
            </a:r>
            <a:endParaRPr lang="ru-RU" sz="1400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6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2061550" y="1334794"/>
            <a:ext cx="10003809" cy="4250460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400" dirty="0" smtClean="0">
                <a:latin typeface="Century Gothic" panose="020B0502020202020204" pitchFamily="34" charset="0"/>
              </a:rPr>
              <a:t>лица, являющиеся победителями профессиональных конкурсов, педагогических олимпиад </a:t>
            </a:r>
            <a:r>
              <a:rPr lang="ru-RU" sz="1400" b="1" dirty="0" smtClean="0">
                <a:latin typeface="Century Gothic" panose="020B0502020202020204" pitchFamily="34" charset="0"/>
              </a:rPr>
              <a:t>городского уровня</a:t>
            </a:r>
            <a:r>
              <a:rPr lang="ru-RU" sz="1400" dirty="0" smtClean="0"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 smtClean="0">
                <a:latin typeface="Century Gothic" panose="020B0502020202020204" pitchFamily="34" charset="0"/>
              </a:rPr>
              <a:t>лица, подготовившие победителей предметных олимпиад, творческих, профессиональных конкурсов, научных, спортивных соревнований </a:t>
            </a:r>
            <a:r>
              <a:rPr lang="ru-RU" sz="1400" b="1" dirty="0" smtClean="0">
                <a:latin typeface="Century Gothic" panose="020B0502020202020204" pitchFamily="34" charset="0"/>
              </a:rPr>
              <a:t>районного/городского уровня</a:t>
            </a:r>
            <a:r>
              <a:rPr lang="ru-RU" sz="1400" dirty="0" smtClean="0">
                <a:latin typeface="Century Gothic" panose="020B0502020202020204" pitchFamily="34" charset="0"/>
              </a:rPr>
              <a:t>, согласно перечню, утвержденному уполномоченным органом;</a:t>
            </a:r>
          </a:p>
          <a:p>
            <a:r>
              <a:rPr lang="ru-RU" sz="1400" dirty="0" smtClean="0">
                <a:latin typeface="Century Gothic" panose="020B0502020202020204" pitchFamily="34" charset="0"/>
              </a:rPr>
              <a:t>лица, обобщившие собственный педагогический опыт на </a:t>
            </a:r>
            <a:r>
              <a:rPr lang="ru-RU" sz="1400" b="1" dirty="0" smtClean="0">
                <a:latin typeface="Century Gothic" panose="020B0502020202020204" pitchFamily="34" charset="0"/>
              </a:rPr>
              <a:t>областном уровне</a:t>
            </a:r>
            <a:r>
              <a:rPr lang="ru-RU" sz="1400" dirty="0" smtClean="0"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 smtClean="0">
                <a:latin typeface="Century Gothic" panose="020B0502020202020204" pitchFamily="34" charset="0"/>
              </a:rPr>
              <a:t>лица, являющиеся </a:t>
            </a:r>
            <a:r>
              <a:rPr lang="ru-RU" sz="1400" b="1" dirty="0" smtClean="0">
                <a:latin typeface="Century Gothic" panose="020B0502020202020204" pitchFamily="34" charset="0"/>
              </a:rPr>
              <a:t>мастерами спорта международного класса по профилирующему предмету (дисциплине, модулю);</a:t>
            </a:r>
            <a:endParaRPr lang="ru-RU" sz="1400" dirty="0" smtClean="0">
              <a:latin typeface="Century Gothic" panose="020B0502020202020204" pitchFamily="34" charset="0"/>
            </a:endParaRPr>
          </a:p>
          <a:p>
            <a:endParaRPr lang="ru-RU" sz="1400" dirty="0" smtClean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  <a:r>
              <a:rPr lang="ru-RU" sz="1400" dirty="0" smtClean="0">
                <a:latin typeface="Century Gothic" panose="020B0502020202020204" pitchFamily="34" charset="0"/>
              </a:rPr>
              <a:t>лица, имеющие научную </a:t>
            </a:r>
            <a:r>
              <a:rPr lang="ru-RU" sz="1400" b="1" dirty="0" smtClean="0">
                <a:latin typeface="Century Gothic" panose="020B0502020202020204" pitchFamily="34" charset="0"/>
              </a:rPr>
              <a:t>степень кандидата наук/доктора</a:t>
            </a:r>
            <a:r>
              <a:rPr lang="ru-RU" sz="1400" dirty="0" smtClean="0"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  <a:r>
              <a:rPr lang="ru-RU" sz="1400" dirty="0" smtClean="0">
                <a:latin typeface="Century Gothic" panose="020B0502020202020204" pitchFamily="34" charset="0"/>
              </a:rPr>
              <a:t>лица, владеющие английским языком </a:t>
            </a:r>
            <a:r>
              <a:rPr lang="ru-RU" sz="1400" b="1" dirty="0" smtClean="0">
                <a:latin typeface="Century Gothic" panose="020B0502020202020204" pitchFamily="34" charset="0"/>
              </a:rPr>
              <a:t>на уровне </a:t>
            </a:r>
            <a:r>
              <a:rPr lang="en-US" sz="1400" b="1" dirty="0" smtClean="0">
                <a:latin typeface="Century Gothic" panose="020B0502020202020204" pitchFamily="34" charset="0"/>
              </a:rPr>
              <a:t>B</a:t>
            </a:r>
            <a:r>
              <a:rPr lang="ru-RU" sz="1400" b="1" dirty="0" smtClean="0">
                <a:latin typeface="Century Gothic" panose="020B0502020202020204" pitchFamily="34" charset="0"/>
              </a:rPr>
              <a:t>2</a:t>
            </a:r>
            <a:r>
              <a:rPr lang="ru-RU" sz="1400" dirty="0" smtClean="0">
                <a:latin typeface="Century Gothic" panose="020B0502020202020204" pitchFamily="34" charset="0"/>
              </a:rPr>
              <a:t> (по шкале </a:t>
            </a:r>
            <a:r>
              <a:rPr lang="en-US" sz="1400" dirty="0" smtClean="0">
                <a:latin typeface="Century Gothic" panose="020B0502020202020204" pitchFamily="34" charset="0"/>
              </a:rPr>
              <a:t>CEFR</a:t>
            </a:r>
            <a:r>
              <a:rPr lang="ru-RU" sz="1400" dirty="0" smtClean="0">
                <a:latin typeface="Century Gothic" panose="020B0502020202020204" pitchFamily="34" charset="0"/>
              </a:rPr>
              <a:t>);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  <a:r>
              <a:rPr lang="ru-RU" sz="1400" dirty="0" smtClean="0">
                <a:latin typeface="Century Gothic" panose="020B0502020202020204" pitchFamily="34" charset="0"/>
              </a:rPr>
              <a:t>лица, перешедшие на педагогическую работу в организации образования из </a:t>
            </a:r>
            <a:r>
              <a:rPr lang="ru-RU" sz="1400" b="1" dirty="0" smtClean="0">
                <a:latin typeface="Century Gothic" panose="020B0502020202020204" pitchFamily="34" charset="0"/>
              </a:rPr>
              <a:t>высшего учебного заведения</a:t>
            </a:r>
            <a:r>
              <a:rPr lang="ru-RU" sz="1400" dirty="0" smtClean="0">
                <a:latin typeface="Century Gothic" panose="020B0502020202020204" pitchFamily="34" charset="0"/>
              </a:rPr>
              <a:t>, имеющие академическую степень магистра и стаж педагогической работы </a:t>
            </a:r>
            <a:r>
              <a:rPr lang="ru-RU" sz="1400" b="1" dirty="0" smtClean="0">
                <a:latin typeface="Century Gothic" panose="020B0502020202020204" pitchFamily="34" charset="0"/>
              </a:rPr>
              <a:t>не менее двух лет</a:t>
            </a:r>
            <a:r>
              <a:rPr lang="ru-RU" sz="1400" dirty="0" smtClean="0">
                <a:latin typeface="Century Gothic" panose="020B0502020202020204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  <a:r>
              <a:rPr lang="ru-RU" sz="1400" dirty="0" smtClean="0">
                <a:latin typeface="Century Gothic" panose="020B0502020202020204" pitchFamily="34" charset="0"/>
              </a:rPr>
              <a:t>лица, </a:t>
            </a:r>
            <a:r>
              <a:rPr lang="ru-RU" sz="1400" b="1" dirty="0" smtClean="0">
                <a:latin typeface="Century Gothic" panose="020B0502020202020204" pitchFamily="34" charset="0"/>
              </a:rPr>
              <a:t>перешедшие с производства</a:t>
            </a:r>
            <a:r>
              <a:rPr lang="ru-RU" sz="1400" dirty="0" smtClean="0">
                <a:latin typeface="Century Gothic" panose="020B0502020202020204" pitchFamily="34" charset="0"/>
              </a:rPr>
              <a:t> на педагогическую работу в организации образования, имеющие стаж производственной работы </a:t>
            </a:r>
            <a:r>
              <a:rPr lang="ru-RU" sz="1400" b="1" dirty="0" smtClean="0">
                <a:latin typeface="Century Gothic" panose="020B0502020202020204" pitchFamily="34" charset="0"/>
              </a:rPr>
              <a:t>не менее </a:t>
            </a:r>
            <a:r>
              <a:rPr lang="kk-KZ" sz="1400" b="1" dirty="0" smtClean="0">
                <a:latin typeface="Century Gothic" panose="020B0502020202020204" pitchFamily="34" charset="0"/>
              </a:rPr>
              <a:t>четырех л</a:t>
            </a:r>
            <a:r>
              <a:rPr lang="ru-RU" sz="1400" b="1" dirty="0" err="1" smtClean="0">
                <a:latin typeface="Century Gothic" panose="020B0502020202020204" pitchFamily="34" charset="0"/>
              </a:rPr>
              <a:t>ет</a:t>
            </a:r>
            <a:r>
              <a:rPr lang="ru-RU" sz="1400" b="1" dirty="0" smtClean="0">
                <a:latin typeface="Century Gothic" panose="020B0502020202020204" pitchFamily="34" charset="0"/>
              </a:rPr>
              <a:t>.</a:t>
            </a:r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8855" y="1413526"/>
            <a:ext cx="1583140" cy="41717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«Педагог-эксперт»: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543697" y="576365"/>
            <a:ext cx="10972800" cy="35315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прохождению досрочной аттестации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27673" y="5816917"/>
            <a:ext cx="94547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*проходят аттестацию в 1 </a:t>
            </a:r>
            <a:r>
              <a:rPr lang="ru-RU" sz="1400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этап</a:t>
            </a:r>
            <a:r>
              <a:rPr lang="en-US" sz="1400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(</a:t>
            </a:r>
            <a:r>
              <a:rPr lang="ru-RU" sz="1400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Национальное квалификационное тестирование)</a:t>
            </a:r>
            <a:endParaRPr lang="ru-RU" sz="1400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27672" y="5816917"/>
            <a:ext cx="94547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*проходят аттестацию в 1 </a:t>
            </a:r>
            <a:r>
              <a:rPr lang="ru-RU" sz="1400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этап</a:t>
            </a:r>
            <a:r>
              <a:rPr lang="en-US" sz="1400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(</a:t>
            </a:r>
            <a:r>
              <a:rPr lang="ru-RU" sz="1400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Национальное квалификационное тестирование)</a:t>
            </a:r>
            <a:endParaRPr lang="ru-RU" sz="1400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3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2201814" y="1064771"/>
            <a:ext cx="9404215" cy="2337456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400" dirty="0">
                <a:latin typeface="Century Gothic" panose="020B0502020202020204" pitchFamily="34" charset="0"/>
              </a:rPr>
              <a:t>лица, являющиеся победителями профессиональных конкурсов, педагогических олимпиад </a:t>
            </a:r>
            <a:r>
              <a:rPr lang="ru-RU" sz="1400" b="1" dirty="0">
                <a:latin typeface="Century Gothic" panose="020B0502020202020204" pitchFamily="34" charset="0"/>
              </a:rPr>
              <a:t>областного уровня</a:t>
            </a:r>
            <a:r>
              <a:rPr lang="ru-RU" sz="1400" dirty="0">
                <a:latin typeface="Century Gothic" panose="020B0502020202020204" pitchFamily="34" charset="0"/>
              </a:rPr>
              <a:t> или </a:t>
            </a:r>
            <a:r>
              <a:rPr lang="ru-RU" sz="1400" b="1" dirty="0">
                <a:latin typeface="Century Gothic" panose="020B0502020202020204" pitchFamily="34" charset="0"/>
              </a:rPr>
              <a:t>участниками республиканского или международного уровня</a:t>
            </a:r>
            <a:r>
              <a:rPr lang="ru-RU" sz="1400" dirty="0">
                <a:latin typeface="Century Gothic" panose="020B0502020202020204" pitchFamily="34" charset="0"/>
              </a:rPr>
              <a:t>, согласно перечню, утвержденному уполномоченным органом; </a:t>
            </a:r>
          </a:p>
          <a:p>
            <a:r>
              <a:rPr lang="ru-RU" sz="1400" dirty="0">
                <a:latin typeface="Century Gothic" panose="020B0502020202020204" pitchFamily="34" charset="0"/>
              </a:rPr>
              <a:t>лица, подготовившие победителей предметных олимпиад, творческих, профессиональных конкурсов, научных, спортивных соревнований </a:t>
            </a:r>
            <a:r>
              <a:rPr lang="ru-RU" sz="1400" b="1" dirty="0">
                <a:latin typeface="Century Gothic" panose="020B0502020202020204" pitchFamily="34" charset="0"/>
              </a:rPr>
              <a:t>областного уровня</a:t>
            </a:r>
            <a:r>
              <a:rPr lang="ru-RU" sz="1400" dirty="0">
                <a:latin typeface="Century Gothic" panose="020B0502020202020204" pitchFamily="34" charset="0"/>
              </a:rPr>
              <a:t> или </a:t>
            </a:r>
            <a:r>
              <a:rPr lang="ru-RU" sz="1400" b="1" dirty="0">
                <a:latin typeface="Century Gothic" panose="020B0502020202020204" pitchFamily="34" charset="0"/>
              </a:rPr>
              <a:t>участников республиканского или международного уровня</a:t>
            </a:r>
            <a:r>
              <a:rPr lang="ru-RU" sz="1400" dirty="0">
                <a:latin typeface="Century Gothic" panose="020B0502020202020204" pitchFamily="34" charset="0"/>
              </a:rPr>
              <a:t>, согласно перечню, утвержденному уполномоченным органом;</a:t>
            </a:r>
          </a:p>
          <a:p>
            <a:r>
              <a:rPr lang="ru-RU" sz="1400" dirty="0">
                <a:latin typeface="Century Gothic" panose="020B0502020202020204" pitchFamily="34" charset="0"/>
              </a:rPr>
              <a:t>лица, обобщившие собственный педагогический опыт </a:t>
            </a:r>
            <a:r>
              <a:rPr lang="ru-RU" sz="1400" b="1" dirty="0">
                <a:latin typeface="Century Gothic" panose="020B0502020202020204" pitchFamily="34" charset="0"/>
              </a:rPr>
              <a:t>на республиканском уровне</a:t>
            </a:r>
            <a:r>
              <a:rPr lang="ru-RU" sz="1400" b="1" dirty="0" smtClean="0">
                <a:latin typeface="Century Gothic" panose="020B0502020202020204" pitchFamily="34" charset="0"/>
              </a:rPr>
              <a:t>;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31" y="1064771"/>
            <a:ext cx="1615969" cy="23374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«Педагог-исследователь»:</a:t>
            </a:r>
            <a:endParaRPr lang="ru-RU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3229" y="320992"/>
            <a:ext cx="10972800" cy="35315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прохождению досрочной аттестации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Объект 6"/>
          <p:cNvSpPr>
            <a:spLocks noGrp="1"/>
          </p:cNvSpPr>
          <p:nvPr>
            <p:ph sz="half" idx="2"/>
          </p:nvPr>
        </p:nvSpPr>
        <p:spPr>
          <a:xfrm>
            <a:off x="2201814" y="3525402"/>
            <a:ext cx="9404215" cy="3081344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400" dirty="0">
                <a:latin typeface="Century Gothic" panose="020B0502020202020204" pitchFamily="34" charset="0"/>
              </a:rPr>
              <a:t>лица, подготовившие победителей предметных олимпиад, творческих, профессиональных конкурсов, научных, спортивных соревнований </a:t>
            </a:r>
            <a:r>
              <a:rPr lang="ru-RU" sz="1400" b="1" dirty="0">
                <a:latin typeface="Century Gothic" panose="020B0502020202020204" pitchFamily="34" charset="0"/>
              </a:rPr>
              <a:t>республиканского уровня</a:t>
            </a:r>
            <a:r>
              <a:rPr lang="ru-RU" sz="1400" dirty="0">
                <a:latin typeface="Century Gothic" panose="020B0502020202020204" pitchFamily="34" charset="0"/>
              </a:rPr>
              <a:t> или </a:t>
            </a:r>
            <a:r>
              <a:rPr lang="ru-RU" sz="1400" b="1" dirty="0">
                <a:latin typeface="Century Gothic" panose="020B0502020202020204" pitchFamily="34" charset="0"/>
              </a:rPr>
              <a:t>участников международного уровня</a:t>
            </a:r>
            <a:r>
              <a:rPr lang="ru-RU" sz="1400" dirty="0">
                <a:latin typeface="Century Gothic" panose="020B0502020202020204" pitchFamily="34" charset="0"/>
              </a:rPr>
              <a:t>, согласно перечню, утвержденному уполномоченным органом;</a:t>
            </a:r>
          </a:p>
          <a:p>
            <a:r>
              <a:rPr lang="ru-RU" sz="1400" dirty="0">
                <a:latin typeface="Century Gothic" panose="020B0502020202020204" pitchFamily="34" charset="0"/>
              </a:rPr>
              <a:t>лица, являющиеся победителями профессиональных конкурсов, педагогических олимпиад </a:t>
            </a:r>
            <a:r>
              <a:rPr lang="ru-RU" sz="1400" b="1" dirty="0">
                <a:latin typeface="Century Gothic" panose="020B0502020202020204" pitchFamily="34" charset="0"/>
              </a:rPr>
              <a:t>республиканского уровня</a:t>
            </a:r>
            <a:r>
              <a:rPr lang="ru-RU" sz="1400" dirty="0">
                <a:latin typeface="Century Gothic" panose="020B0502020202020204" pitchFamily="34" charset="0"/>
              </a:rPr>
              <a:t> или </a:t>
            </a:r>
            <a:r>
              <a:rPr lang="ru-RU" sz="1400" b="1" dirty="0">
                <a:latin typeface="Century Gothic" panose="020B0502020202020204" pitchFamily="34" charset="0"/>
              </a:rPr>
              <a:t>участниками  международного уровня</a:t>
            </a:r>
            <a:r>
              <a:rPr lang="ru-RU" sz="1400" dirty="0">
                <a:latin typeface="Century Gothic" panose="020B0502020202020204" pitchFamily="34" charset="0"/>
              </a:rPr>
              <a:t>, согласно перечню, утвержденному уполномоченным органом;</a:t>
            </a:r>
          </a:p>
          <a:p>
            <a:r>
              <a:rPr lang="ru-RU" sz="1400" dirty="0">
                <a:latin typeface="Century Gothic" panose="020B0502020202020204" pitchFamily="34" charset="0"/>
              </a:rPr>
              <a:t>лица, обобщившие собственный педагогический опыт </a:t>
            </a:r>
            <a:r>
              <a:rPr lang="ru-RU" sz="1400" b="1" dirty="0">
                <a:latin typeface="Century Gothic" panose="020B0502020202020204" pitchFamily="34" charset="0"/>
              </a:rPr>
              <a:t>на</a:t>
            </a:r>
            <a:r>
              <a:rPr lang="ru-RU" sz="1400" dirty="0">
                <a:latin typeface="Century Gothic" panose="020B0502020202020204" pitchFamily="34" charset="0"/>
              </a:rPr>
              <a:t> </a:t>
            </a:r>
            <a:r>
              <a:rPr lang="ru-RU" sz="1400" b="1" dirty="0">
                <a:latin typeface="Century Gothic" panose="020B0502020202020204" pitchFamily="34" charset="0"/>
              </a:rPr>
              <a:t>международном уровне</a:t>
            </a:r>
            <a:r>
              <a:rPr lang="ru-RU" sz="1400" dirty="0">
                <a:latin typeface="Century Gothic" panose="020B0502020202020204" pitchFamily="34" charset="0"/>
              </a:rPr>
              <a:t>, системно использующие в педагогической практике научно обоснованные методы, авторские технологии обучения и воспитания.</a:t>
            </a:r>
          </a:p>
          <a:p>
            <a:r>
              <a:rPr lang="ru-RU" sz="1400" dirty="0">
                <a:latin typeface="Century Gothic" panose="020B0502020202020204" pitchFamily="34" charset="0"/>
              </a:rPr>
              <a:t>лица, имеющие научную </a:t>
            </a:r>
            <a:r>
              <a:rPr lang="ru-RU" sz="1400" b="1" dirty="0">
                <a:latin typeface="Century Gothic" panose="020B0502020202020204" pitchFamily="34" charset="0"/>
              </a:rPr>
              <a:t>степень кандидата наук/доктора</a:t>
            </a:r>
            <a:r>
              <a:rPr lang="ru-RU" sz="1400" dirty="0">
                <a:latin typeface="Century Gothic" panose="020B0502020202020204" pitchFamily="34" charset="0"/>
              </a:rPr>
              <a:t> и стаж педагогической работы </a:t>
            </a:r>
            <a:r>
              <a:rPr lang="ru-RU" sz="1400" b="1" dirty="0">
                <a:latin typeface="Century Gothic" panose="020B0502020202020204" pitchFamily="34" charset="0"/>
              </a:rPr>
              <a:t>не менее пяти лет</a:t>
            </a:r>
            <a:r>
              <a:rPr lang="ru-RU" sz="1400" dirty="0">
                <a:latin typeface="Century Gothic" panose="020B0502020202020204" pitchFamily="34" charset="0"/>
              </a:rPr>
              <a:t>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86031" y="3698397"/>
            <a:ext cx="1615969" cy="290834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«Педагог-мастер»: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52" y="875141"/>
            <a:ext cx="10972800" cy="35315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прохождению досрочной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026088" y="2074459"/>
            <a:ext cx="7274258" cy="2920622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Century Gothic" panose="020B0502020202020204" pitchFamily="34" charset="0"/>
              </a:rPr>
              <a:t>Лицам</a:t>
            </a:r>
            <a:r>
              <a:rPr lang="ru-RU" sz="1800" dirty="0">
                <a:latin typeface="Century Gothic" panose="020B0502020202020204" pitchFamily="34" charset="0"/>
              </a:rPr>
              <a:t>, получившим с 1 января 2016 г. сертификат слушателей длительных курсов, указанных в пункте 26 Правил организации и проведения курсов повышения квалификации педагогических кадров, утвержденных Приказом Министра образования и науки Республики Казахстан от 28 января 2016 года, №95, предоставляется </a:t>
            </a:r>
            <a:r>
              <a:rPr lang="ru-RU" sz="1800" b="1" u="sng" dirty="0">
                <a:latin typeface="Century Gothic" panose="020B0502020202020204" pitchFamily="34" charset="0"/>
              </a:rPr>
              <a:t>возможность досрочного присвоения </a:t>
            </a:r>
            <a:r>
              <a:rPr lang="ru-RU" sz="1800" b="1" u="sng" dirty="0" smtClean="0">
                <a:latin typeface="Century Gothic" panose="020B0502020202020204" pitchFamily="34" charset="0"/>
              </a:rPr>
              <a:t>следующей квалификационной категории.</a:t>
            </a:r>
            <a:endParaRPr lang="ru-RU" sz="1800" b="1" u="sng" dirty="0"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41694" y="2115403"/>
            <a:ext cx="2920621" cy="2893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«Педагог-модератор»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«Педагог-эксперт»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«Педагог-исследователь»:</a:t>
            </a:r>
            <a:endParaRPr lang="ru-RU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1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5097</TotalTime>
  <Words>2393</Words>
  <Application>Microsoft Office PowerPoint</Application>
  <PresentationFormat>Произвольный</PresentationFormat>
  <Paragraphs>409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1_Тема Office</vt:lpstr>
      <vt:lpstr>Презентация PowerPoint</vt:lpstr>
      <vt:lpstr>ЦЕЛИ АТТЕСТАЦИИ</vt:lpstr>
      <vt:lpstr>ПЕРЕХОД НА НОВУЮ МОДЕЛЬ АТТЕСТАЦИИ ПЕДАГОГОВ</vt:lpstr>
      <vt:lpstr>АТТЕСТАЦИЯ</vt:lpstr>
      <vt:lpstr>Презентация PowerPoint</vt:lpstr>
      <vt:lpstr>Требования к прохождению досрочной аттестации</vt:lpstr>
      <vt:lpstr>Требования к прохождению досрочной аттестации</vt:lpstr>
      <vt:lpstr>Требования к прохождению досрочной аттестации</vt:lpstr>
      <vt:lpstr>Требования к прохождению досрочной аттестации</vt:lpstr>
      <vt:lpstr>Презентация PowerPoint</vt:lpstr>
      <vt:lpstr>СТРУКТУРА НАЦИОНАЛЬНОГО КВАЛИФИКАЦИОННОГО ТЕСТА</vt:lpstr>
      <vt:lpstr>Структура национального квалификационного тестирования</vt:lpstr>
      <vt:lpstr>НАЦИОНАЛЬНОЕ КВАЛИФИКАЦИОННОЕ ТЕСТИРОВАНИЕ</vt:lpstr>
      <vt:lpstr>СТРУКТУРА КОМПЛЕКСНОГО АНАЛИТИЧЕСКОГО ОБОБЩЕНИЯ ИТОГОВ ДЕЯТЕЛЬНОСТИ</vt:lpstr>
      <vt:lpstr>Лист оценивания портфолио аттестуемого работника (Комплексное аналитическое обобщение итогов деятельности, II этап)</vt:lpstr>
      <vt:lpstr>Требования по квалификационным категориям</vt:lpstr>
      <vt:lpstr>Решение по итогам аттестации</vt:lpstr>
      <vt:lpstr>Сроки прохождения аттестации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Zhanbota</dc:creator>
  <cp:lastModifiedBy>Дюсенбаева Айман Тельмановна</cp:lastModifiedBy>
  <cp:revision>768</cp:revision>
  <cp:lastPrinted>2017-04-04T07:49:53Z</cp:lastPrinted>
  <dcterms:created xsi:type="dcterms:W3CDTF">2015-09-16T09:12:39Z</dcterms:created>
  <dcterms:modified xsi:type="dcterms:W3CDTF">2018-02-13T05:49:48Z</dcterms:modified>
</cp:coreProperties>
</file>